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4" r:id="rId4"/>
    <p:sldId id="268" r:id="rId5"/>
    <p:sldId id="269" r:id="rId6"/>
    <p:sldId id="270" r:id="rId7"/>
    <p:sldId id="281" r:id="rId8"/>
    <p:sldId id="272" r:id="rId9"/>
    <p:sldId id="285" r:id="rId10"/>
    <p:sldId id="280" r:id="rId11"/>
    <p:sldId id="273" r:id="rId12"/>
    <p:sldId id="284" r:id="rId13"/>
    <p:sldId id="276" r:id="rId14"/>
    <p:sldId id="286" r:id="rId15"/>
    <p:sldId id="287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4A"/>
    <a:srgbClr val="DB5066"/>
    <a:srgbClr val="CB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2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456" y="192"/>
      </p:cViewPr>
      <p:guideLst>
        <p:guide orient="horz" pos="754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15F19-A8D0-4890-AE33-52ED9632C4E5}" type="doc">
      <dgm:prSet loTypeId="urn:microsoft.com/office/officeart/2009/layout/CircleArrowProcess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E547004-E699-45CE-856F-35F5D02E8742}">
      <dgm:prSet phldrT="[텍스트]" custT="1"/>
      <dgm:spPr/>
      <dgm:t>
        <a:bodyPr/>
        <a:lstStyle/>
        <a:p>
          <a:pPr latinLnBrk="1"/>
          <a:r>
            <a:rPr lang="en-US" altLang="ko-KR" sz="1200"/>
            <a:t>NER</a:t>
          </a:r>
          <a:r>
            <a:rPr lang="ko-KR" altLang="en-US" sz="1200"/>
            <a:t>에 대한 최적의 모델을 </a:t>
          </a:r>
          <a:r>
            <a:rPr lang="en-US" altLang="ko-KR" sz="1200"/>
            <a:t>search</a:t>
          </a:r>
          <a:endParaRPr lang="ko-KR" altLang="en-US" sz="1200"/>
        </a:p>
      </dgm:t>
    </dgm:pt>
    <dgm:pt modelId="{E45D8A65-5647-4577-A04D-08104F6D237C}" type="parTrans" cxnId="{D67D9C1D-41B4-4008-A2C7-DBF781EBF9C8}">
      <dgm:prSet/>
      <dgm:spPr/>
      <dgm:t>
        <a:bodyPr/>
        <a:lstStyle/>
        <a:p>
          <a:pPr latinLnBrk="1"/>
          <a:endParaRPr lang="ko-KR" altLang="en-US"/>
        </a:p>
      </dgm:t>
    </dgm:pt>
    <dgm:pt modelId="{694A3FA9-2946-4D68-954E-772EE646FC6C}" type="sibTrans" cxnId="{D67D9C1D-41B4-4008-A2C7-DBF781EBF9C8}">
      <dgm:prSet/>
      <dgm:spPr/>
      <dgm:t>
        <a:bodyPr/>
        <a:lstStyle/>
        <a:p>
          <a:pPr latinLnBrk="1"/>
          <a:endParaRPr lang="ko-KR" altLang="en-US"/>
        </a:p>
      </dgm:t>
    </dgm:pt>
    <dgm:pt modelId="{49F9822F-40D9-4D16-8221-97118AAB2910}">
      <dgm:prSet phldrT="[텍스트]" custT="1"/>
      <dgm:spPr/>
      <dgm:t>
        <a:bodyPr/>
        <a:lstStyle/>
        <a:p>
          <a:pPr latinLnBrk="1"/>
          <a:r>
            <a:rPr lang="ko-KR" altLang="en-US" sz="1200"/>
            <a:t>딥러닝 모델에 대한 경험 축적</a:t>
          </a:r>
        </a:p>
      </dgm:t>
    </dgm:pt>
    <dgm:pt modelId="{51F403C9-F18B-44A6-BADF-7FE2D9F19F80}" type="sibTrans" cxnId="{58B92D86-8D3F-4091-A567-962A395754C9}">
      <dgm:prSet/>
      <dgm:spPr/>
      <dgm:t>
        <a:bodyPr/>
        <a:lstStyle/>
        <a:p>
          <a:pPr latinLnBrk="1"/>
          <a:endParaRPr lang="ko-KR" altLang="en-US"/>
        </a:p>
      </dgm:t>
    </dgm:pt>
    <dgm:pt modelId="{0650FFD7-0747-4738-9FD7-178466036EA4}" type="parTrans" cxnId="{58B92D86-8D3F-4091-A567-962A395754C9}">
      <dgm:prSet/>
      <dgm:spPr/>
      <dgm:t>
        <a:bodyPr/>
        <a:lstStyle/>
        <a:p>
          <a:pPr latinLnBrk="1"/>
          <a:endParaRPr lang="ko-KR" altLang="en-US"/>
        </a:p>
      </dgm:t>
    </dgm:pt>
    <dgm:pt modelId="{D6ACC850-D740-4288-A443-BEF1A3E83162}">
      <dgm:prSet phldrT="[텍스트]" custT="1"/>
      <dgm:spPr/>
      <dgm:t>
        <a:bodyPr/>
        <a:lstStyle/>
        <a:p>
          <a:pPr latinLnBrk="1"/>
          <a:r>
            <a:rPr lang="ko-KR" altLang="en-US" sz="1200"/>
            <a:t>차후 연구에 따른 참고모델 구축</a:t>
          </a:r>
        </a:p>
      </dgm:t>
    </dgm:pt>
    <dgm:pt modelId="{871ABAF1-4EAC-42B9-9385-D1A12BC317D9}" type="sibTrans" cxnId="{4EE94C88-C8EE-4C66-9F23-F46929BED23A}">
      <dgm:prSet/>
      <dgm:spPr/>
      <dgm:t>
        <a:bodyPr/>
        <a:lstStyle/>
        <a:p>
          <a:pPr latinLnBrk="1"/>
          <a:endParaRPr lang="ko-KR" altLang="en-US"/>
        </a:p>
      </dgm:t>
    </dgm:pt>
    <dgm:pt modelId="{15FFDC9C-4CDB-4451-BC18-323759995C66}" type="parTrans" cxnId="{4EE94C88-C8EE-4C66-9F23-F46929BED23A}">
      <dgm:prSet/>
      <dgm:spPr/>
      <dgm:t>
        <a:bodyPr/>
        <a:lstStyle/>
        <a:p>
          <a:pPr latinLnBrk="1"/>
          <a:endParaRPr lang="ko-KR" altLang="en-US"/>
        </a:p>
      </dgm:t>
    </dgm:pt>
    <dgm:pt modelId="{30E5B5F2-3E33-4649-8B8D-46C70464441D}" type="pres">
      <dgm:prSet presAssocID="{CED15F19-A8D0-4890-AE33-52ED9632C4E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0D18593-B74B-45D4-99A5-7C4899B6DE07}" type="pres">
      <dgm:prSet presAssocID="{9E547004-E699-45CE-856F-35F5D02E8742}" presName="Accent1" presStyleCnt="0"/>
      <dgm:spPr/>
    </dgm:pt>
    <dgm:pt modelId="{0FFB002F-B1E5-4C4B-B45A-27D7388EB2E4}" type="pres">
      <dgm:prSet presAssocID="{9E547004-E699-45CE-856F-35F5D02E8742}" presName="Accent" presStyleLbl="node1" presStyleIdx="0" presStyleCnt="3"/>
      <dgm:spPr/>
    </dgm:pt>
    <dgm:pt modelId="{5D8477CE-670B-45FC-BA3F-6027616E5ED6}" type="pres">
      <dgm:prSet presAssocID="{9E547004-E699-45CE-856F-35F5D02E874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E920A2C8-8826-4FCB-A545-C896EE57F678}" type="pres">
      <dgm:prSet presAssocID="{49F9822F-40D9-4D16-8221-97118AAB2910}" presName="Accent2" presStyleCnt="0"/>
      <dgm:spPr/>
    </dgm:pt>
    <dgm:pt modelId="{908C0CE1-69A5-4844-A299-95821E982CE6}" type="pres">
      <dgm:prSet presAssocID="{49F9822F-40D9-4D16-8221-97118AAB2910}" presName="Accent" presStyleLbl="node1" presStyleIdx="1" presStyleCnt="3"/>
      <dgm:spPr/>
    </dgm:pt>
    <dgm:pt modelId="{25FF7FE1-DFC1-4A8F-851E-34422432E947}" type="pres">
      <dgm:prSet presAssocID="{49F9822F-40D9-4D16-8221-97118AAB291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126B16A-E45A-4FE1-95CC-4D025703EEA0}" type="pres">
      <dgm:prSet presAssocID="{D6ACC850-D740-4288-A443-BEF1A3E83162}" presName="Accent3" presStyleCnt="0"/>
      <dgm:spPr/>
    </dgm:pt>
    <dgm:pt modelId="{22C8FCDF-2F64-4B47-BC2B-A9C7102DF8DB}" type="pres">
      <dgm:prSet presAssocID="{D6ACC850-D740-4288-A443-BEF1A3E83162}" presName="Accent" presStyleLbl="node1" presStyleIdx="2" presStyleCnt="3"/>
      <dgm:spPr/>
    </dgm:pt>
    <dgm:pt modelId="{A636C716-FBD6-47EB-B5A9-60DE4D7C2EC0}" type="pres">
      <dgm:prSet presAssocID="{D6ACC850-D740-4288-A443-BEF1A3E83162}" presName="Parent3" presStyleLbl="revTx" presStyleIdx="2" presStyleCnt="3" custScaleX="104409">
        <dgm:presLayoutVars>
          <dgm:chMax val="1"/>
          <dgm:chPref val="1"/>
          <dgm:bulletEnabled val="1"/>
        </dgm:presLayoutVars>
      </dgm:prSet>
      <dgm:spPr/>
    </dgm:pt>
  </dgm:ptLst>
  <dgm:cxnLst>
    <dgm:cxn modelId="{D67D9C1D-41B4-4008-A2C7-DBF781EBF9C8}" srcId="{CED15F19-A8D0-4890-AE33-52ED9632C4E5}" destId="{9E547004-E699-45CE-856F-35F5D02E8742}" srcOrd="0" destOrd="0" parTransId="{E45D8A65-5647-4577-A04D-08104F6D237C}" sibTransId="{694A3FA9-2946-4D68-954E-772EE646FC6C}"/>
    <dgm:cxn modelId="{D2D0F450-A2B9-4EEE-8260-171A103DA1F2}" type="presOf" srcId="{49F9822F-40D9-4D16-8221-97118AAB2910}" destId="{25FF7FE1-DFC1-4A8F-851E-34422432E947}" srcOrd="0" destOrd="0" presId="urn:microsoft.com/office/officeart/2009/layout/CircleArrowProcess"/>
    <dgm:cxn modelId="{510B7C7D-2198-45CB-9FCB-6EB2FCE701B7}" type="presOf" srcId="{CED15F19-A8D0-4890-AE33-52ED9632C4E5}" destId="{30E5B5F2-3E33-4649-8B8D-46C70464441D}" srcOrd="0" destOrd="0" presId="urn:microsoft.com/office/officeart/2009/layout/CircleArrowProcess"/>
    <dgm:cxn modelId="{E3A87385-5454-4CF7-86FF-D32333588CFB}" type="presOf" srcId="{D6ACC850-D740-4288-A443-BEF1A3E83162}" destId="{A636C716-FBD6-47EB-B5A9-60DE4D7C2EC0}" srcOrd="0" destOrd="0" presId="urn:microsoft.com/office/officeart/2009/layout/CircleArrowProcess"/>
    <dgm:cxn modelId="{58B92D86-8D3F-4091-A567-962A395754C9}" srcId="{CED15F19-A8D0-4890-AE33-52ED9632C4E5}" destId="{49F9822F-40D9-4D16-8221-97118AAB2910}" srcOrd="1" destOrd="0" parTransId="{0650FFD7-0747-4738-9FD7-178466036EA4}" sibTransId="{51F403C9-F18B-44A6-BADF-7FE2D9F19F80}"/>
    <dgm:cxn modelId="{4EE94C88-C8EE-4C66-9F23-F46929BED23A}" srcId="{CED15F19-A8D0-4890-AE33-52ED9632C4E5}" destId="{D6ACC850-D740-4288-A443-BEF1A3E83162}" srcOrd="2" destOrd="0" parTransId="{15FFDC9C-4CDB-4451-BC18-323759995C66}" sibTransId="{871ABAF1-4EAC-42B9-9385-D1A12BC317D9}"/>
    <dgm:cxn modelId="{B4E1CC89-E68C-4965-AAD2-0C28572C0B86}" type="presOf" srcId="{9E547004-E699-45CE-856F-35F5D02E8742}" destId="{5D8477CE-670B-45FC-BA3F-6027616E5ED6}" srcOrd="0" destOrd="0" presId="urn:microsoft.com/office/officeart/2009/layout/CircleArrowProcess"/>
    <dgm:cxn modelId="{7D4349DB-9064-47B5-988F-86B4C4FD7038}" type="presParOf" srcId="{30E5B5F2-3E33-4649-8B8D-46C70464441D}" destId="{70D18593-B74B-45D4-99A5-7C4899B6DE07}" srcOrd="0" destOrd="0" presId="urn:microsoft.com/office/officeart/2009/layout/CircleArrowProcess"/>
    <dgm:cxn modelId="{FCF9E62F-4C12-4767-891C-F26D4F8A8579}" type="presParOf" srcId="{70D18593-B74B-45D4-99A5-7C4899B6DE07}" destId="{0FFB002F-B1E5-4C4B-B45A-27D7388EB2E4}" srcOrd="0" destOrd="0" presId="urn:microsoft.com/office/officeart/2009/layout/CircleArrowProcess"/>
    <dgm:cxn modelId="{5993328F-66C4-490F-816B-EF9FF25E9FEE}" type="presParOf" srcId="{30E5B5F2-3E33-4649-8B8D-46C70464441D}" destId="{5D8477CE-670B-45FC-BA3F-6027616E5ED6}" srcOrd="1" destOrd="0" presId="urn:microsoft.com/office/officeart/2009/layout/CircleArrowProcess"/>
    <dgm:cxn modelId="{F35C900C-3977-44FE-BCAA-412BD43A5375}" type="presParOf" srcId="{30E5B5F2-3E33-4649-8B8D-46C70464441D}" destId="{E920A2C8-8826-4FCB-A545-C896EE57F678}" srcOrd="2" destOrd="0" presId="urn:microsoft.com/office/officeart/2009/layout/CircleArrowProcess"/>
    <dgm:cxn modelId="{7A90CDCA-F1F7-40BA-9CC2-2AD4DBE861FA}" type="presParOf" srcId="{E920A2C8-8826-4FCB-A545-C896EE57F678}" destId="{908C0CE1-69A5-4844-A299-95821E982CE6}" srcOrd="0" destOrd="0" presId="urn:microsoft.com/office/officeart/2009/layout/CircleArrowProcess"/>
    <dgm:cxn modelId="{FE34DD36-E2DD-40A1-A28B-508F670D2370}" type="presParOf" srcId="{30E5B5F2-3E33-4649-8B8D-46C70464441D}" destId="{25FF7FE1-DFC1-4A8F-851E-34422432E947}" srcOrd="3" destOrd="0" presId="urn:microsoft.com/office/officeart/2009/layout/CircleArrowProcess"/>
    <dgm:cxn modelId="{B9FEA47A-836C-4B94-BD2D-DA7505C27862}" type="presParOf" srcId="{30E5B5F2-3E33-4649-8B8D-46C70464441D}" destId="{D126B16A-E45A-4FE1-95CC-4D025703EEA0}" srcOrd="4" destOrd="0" presId="urn:microsoft.com/office/officeart/2009/layout/CircleArrowProcess"/>
    <dgm:cxn modelId="{DD70E088-8516-4ECB-A8B9-23430E239B1F}" type="presParOf" srcId="{D126B16A-E45A-4FE1-95CC-4D025703EEA0}" destId="{22C8FCDF-2F64-4B47-BC2B-A9C7102DF8DB}" srcOrd="0" destOrd="0" presId="urn:microsoft.com/office/officeart/2009/layout/CircleArrowProcess"/>
    <dgm:cxn modelId="{F676E696-C895-40B8-828E-B56D69F4162A}" type="presParOf" srcId="{30E5B5F2-3E33-4649-8B8D-46C70464441D}" destId="{A636C716-FBD6-47EB-B5A9-60DE4D7C2EC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1A8FA-9346-4CE3-B6EB-D1604D157FF3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9155C8C-90C7-4DF7-B358-3146915E1092}">
      <dgm:prSet phldrT="[텍스트]"/>
      <dgm:spPr/>
      <dgm:t>
        <a:bodyPr/>
        <a:lstStyle/>
        <a:p>
          <a:pPr latinLnBrk="1"/>
          <a:r>
            <a:rPr lang="en-US" altLang="ko-KR"/>
            <a:t>CNN</a:t>
          </a:r>
          <a:endParaRPr lang="ko-KR" altLang="en-US"/>
        </a:p>
      </dgm:t>
    </dgm:pt>
    <dgm:pt modelId="{811F3EED-75DF-4214-A3F1-972DDE3953E9}" type="parTrans" cxnId="{BB3069EA-801A-46E8-919E-4ED3EA6AF5F4}">
      <dgm:prSet/>
      <dgm:spPr/>
      <dgm:t>
        <a:bodyPr/>
        <a:lstStyle/>
        <a:p>
          <a:pPr latinLnBrk="1"/>
          <a:endParaRPr lang="ko-KR" altLang="en-US"/>
        </a:p>
      </dgm:t>
    </dgm:pt>
    <dgm:pt modelId="{B28A152E-34FE-4369-B716-5A8249D9D4BD}" type="sibTrans" cxnId="{BB3069EA-801A-46E8-919E-4ED3EA6AF5F4}">
      <dgm:prSet/>
      <dgm:spPr/>
      <dgm:t>
        <a:bodyPr/>
        <a:lstStyle/>
        <a:p>
          <a:pPr latinLnBrk="1"/>
          <a:endParaRPr lang="ko-KR" altLang="en-US"/>
        </a:p>
      </dgm:t>
    </dgm:pt>
    <dgm:pt modelId="{B2FE04B9-04DC-40CD-BB27-B1ECBD5DB25B}">
      <dgm:prSet phldrT="[텍스트]"/>
      <dgm:spPr/>
      <dgm:t>
        <a:bodyPr/>
        <a:lstStyle/>
        <a:p>
          <a:pPr latinLnBrk="1"/>
          <a:r>
            <a:rPr lang="en-US" altLang="ko-KR"/>
            <a:t>RNN</a:t>
          </a:r>
          <a:endParaRPr lang="ko-KR" altLang="en-US"/>
        </a:p>
      </dgm:t>
    </dgm:pt>
    <dgm:pt modelId="{1F781251-1B4F-49B3-9A99-8D6A50A53B05}" type="parTrans" cxnId="{498F0BD7-22F6-45B7-9DDA-75744B3D28C6}">
      <dgm:prSet/>
      <dgm:spPr/>
      <dgm:t>
        <a:bodyPr/>
        <a:lstStyle/>
        <a:p>
          <a:pPr latinLnBrk="1"/>
          <a:endParaRPr lang="ko-KR" altLang="en-US"/>
        </a:p>
      </dgm:t>
    </dgm:pt>
    <dgm:pt modelId="{40ED0F81-A65D-42AB-8F5C-27303CE63C53}" type="sibTrans" cxnId="{498F0BD7-22F6-45B7-9DDA-75744B3D28C6}">
      <dgm:prSet/>
      <dgm:spPr/>
      <dgm:t>
        <a:bodyPr/>
        <a:lstStyle/>
        <a:p>
          <a:pPr latinLnBrk="1"/>
          <a:endParaRPr lang="ko-KR" altLang="en-US"/>
        </a:p>
      </dgm:t>
    </dgm:pt>
    <dgm:pt modelId="{67D1ECB1-B68A-49E9-B890-7941ADC80D1D}">
      <dgm:prSet phldrT="[텍스트]"/>
      <dgm:spPr/>
      <dgm:t>
        <a:bodyPr/>
        <a:lstStyle/>
        <a:p>
          <a:pPr latinLnBrk="1"/>
          <a:r>
            <a:rPr lang="en-US" altLang="ko-KR"/>
            <a:t>LSTM</a:t>
          </a:r>
          <a:endParaRPr lang="ko-KR" altLang="en-US"/>
        </a:p>
      </dgm:t>
    </dgm:pt>
    <dgm:pt modelId="{CA4D937D-6B1E-47C0-B1A2-ACB19073016B}" type="parTrans" cxnId="{5A7B8A39-953B-476C-A8C3-72594CF03294}">
      <dgm:prSet/>
      <dgm:spPr/>
      <dgm:t>
        <a:bodyPr/>
        <a:lstStyle/>
        <a:p>
          <a:pPr latinLnBrk="1"/>
          <a:endParaRPr lang="ko-KR" altLang="en-US"/>
        </a:p>
      </dgm:t>
    </dgm:pt>
    <dgm:pt modelId="{8634368A-EB39-4CA9-A852-AD6488DB1306}" type="sibTrans" cxnId="{5A7B8A39-953B-476C-A8C3-72594CF03294}">
      <dgm:prSet/>
      <dgm:spPr/>
      <dgm:t>
        <a:bodyPr/>
        <a:lstStyle/>
        <a:p>
          <a:pPr latinLnBrk="1"/>
          <a:endParaRPr lang="ko-KR" altLang="en-US"/>
        </a:p>
      </dgm:t>
    </dgm:pt>
    <dgm:pt modelId="{F3235857-0C85-492F-A188-E2159B897254}">
      <dgm:prSet phldrT="[텍스트]"/>
      <dgm:spPr/>
      <dgm:t>
        <a:bodyPr/>
        <a:lstStyle/>
        <a:p>
          <a:pPr latinLnBrk="1"/>
          <a:r>
            <a:rPr lang="en-US" altLang="ko-KR"/>
            <a:t>GRU</a:t>
          </a:r>
          <a:endParaRPr lang="ko-KR" altLang="en-US"/>
        </a:p>
      </dgm:t>
    </dgm:pt>
    <dgm:pt modelId="{1865369C-ACF3-4DE4-AB43-65853916B23A}" type="parTrans" cxnId="{F83CDC19-78A9-46D1-B5AF-6B60350EE0E1}">
      <dgm:prSet/>
      <dgm:spPr/>
      <dgm:t>
        <a:bodyPr/>
        <a:lstStyle/>
        <a:p>
          <a:pPr latinLnBrk="1"/>
          <a:endParaRPr lang="ko-KR" altLang="en-US"/>
        </a:p>
      </dgm:t>
    </dgm:pt>
    <dgm:pt modelId="{E26A56BA-2353-425C-9EC6-6853B2D2CAC1}" type="sibTrans" cxnId="{F83CDC19-78A9-46D1-B5AF-6B60350EE0E1}">
      <dgm:prSet/>
      <dgm:spPr/>
      <dgm:t>
        <a:bodyPr/>
        <a:lstStyle/>
        <a:p>
          <a:pPr latinLnBrk="1"/>
          <a:endParaRPr lang="ko-KR" altLang="en-US"/>
        </a:p>
      </dgm:t>
    </dgm:pt>
    <dgm:pt modelId="{C9957C8E-2A28-4FEA-ABF3-239143088E96}" type="pres">
      <dgm:prSet presAssocID="{A381A8FA-9346-4CE3-B6EB-D1604D157FF3}" presName="matrix" presStyleCnt="0">
        <dgm:presLayoutVars>
          <dgm:chMax val="1"/>
          <dgm:dir/>
          <dgm:resizeHandles val="exact"/>
        </dgm:presLayoutVars>
      </dgm:prSet>
      <dgm:spPr/>
    </dgm:pt>
    <dgm:pt modelId="{F453159D-7EC4-4492-9CE5-B35BEECD8983}" type="pres">
      <dgm:prSet presAssocID="{A381A8FA-9346-4CE3-B6EB-D1604D157FF3}" presName="diamond" presStyleLbl="bgShp" presStyleIdx="0" presStyleCnt="1"/>
      <dgm:spPr/>
    </dgm:pt>
    <dgm:pt modelId="{5DCD39E9-D76A-4F47-8523-AA5C569721CC}" type="pres">
      <dgm:prSet presAssocID="{A381A8FA-9346-4CE3-B6EB-D1604D157FF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E7BEAD-DFF0-4848-B618-65B906602A57}" type="pres">
      <dgm:prSet presAssocID="{A381A8FA-9346-4CE3-B6EB-D1604D157FF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04DCD2-40CF-44AB-8579-25B65B2C5E31}" type="pres">
      <dgm:prSet presAssocID="{A381A8FA-9346-4CE3-B6EB-D1604D157FF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9B3BD9F-E267-4702-8D38-14333B009A22}" type="pres">
      <dgm:prSet presAssocID="{A381A8FA-9346-4CE3-B6EB-D1604D157FF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83CDC19-78A9-46D1-B5AF-6B60350EE0E1}" srcId="{A381A8FA-9346-4CE3-B6EB-D1604D157FF3}" destId="{F3235857-0C85-492F-A188-E2159B897254}" srcOrd="3" destOrd="0" parTransId="{1865369C-ACF3-4DE4-AB43-65853916B23A}" sibTransId="{E26A56BA-2353-425C-9EC6-6853B2D2CAC1}"/>
    <dgm:cxn modelId="{C7784F28-1AD7-4EC3-BB9C-4FCF965B0AA1}" type="presOf" srcId="{19155C8C-90C7-4DF7-B358-3146915E1092}" destId="{5DCD39E9-D76A-4F47-8523-AA5C569721CC}" srcOrd="0" destOrd="0" presId="urn:microsoft.com/office/officeart/2005/8/layout/matrix3"/>
    <dgm:cxn modelId="{5A7B8A39-953B-476C-A8C3-72594CF03294}" srcId="{A381A8FA-9346-4CE3-B6EB-D1604D157FF3}" destId="{67D1ECB1-B68A-49E9-B890-7941ADC80D1D}" srcOrd="2" destOrd="0" parTransId="{CA4D937D-6B1E-47C0-B1A2-ACB19073016B}" sibTransId="{8634368A-EB39-4CA9-A852-AD6488DB1306}"/>
    <dgm:cxn modelId="{47293565-20B9-47FA-98FB-5BB349627951}" type="presOf" srcId="{A381A8FA-9346-4CE3-B6EB-D1604D157FF3}" destId="{C9957C8E-2A28-4FEA-ABF3-239143088E96}" srcOrd="0" destOrd="0" presId="urn:microsoft.com/office/officeart/2005/8/layout/matrix3"/>
    <dgm:cxn modelId="{96F77372-30A3-434D-BE35-7D42006E5DC3}" type="presOf" srcId="{67D1ECB1-B68A-49E9-B890-7941ADC80D1D}" destId="{FF04DCD2-40CF-44AB-8579-25B65B2C5E31}" srcOrd="0" destOrd="0" presId="urn:microsoft.com/office/officeart/2005/8/layout/matrix3"/>
    <dgm:cxn modelId="{E38B21A4-8E7B-4794-8C76-772B44C0019A}" type="presOf" srcId="{B2FE04B9-04DC-40CD-BB27-B1ECBD5DB25B}" destId="{14E7BEAD-DFF0-4848-B618-65B906602A57}" srcOrd="0" destOrd="0" presId="urn:microsoft.com/office/officeart/2005/8/layout/matrix3"/>
    <dgm:cxn modelId="{498F0BD7-22F6-45B7-9DDA-75744B3D28C6}" srcId="{A381A8FA-9346-4CE3-B6EB-D1604D157FF3}" destId="{B2FE04B9-04DC-40CD-BB27-B1ECBD5DB25B}" srcOrd="1" destOrd="0" parTransId="{1F781251-1B4F-49B3-9A99-8D6A50A53B05}" sibTransId="{40ED0F81-A65D-42AB-8F5C-27303CE63C53}"/>
    <dgm:cxn modelId="{09F90DE1-2A7C-42B3-9821-8E1EE9C25100}" type="presOf" srcId="{F3235857-0C85-492F-A188-E2159B897254}" destId="{79B3BD9F-E267-4702-8D38-14333B009A22}" srcOrd="0" destOrd="0" presId="urn:microsoft.com/office/officeart/2005/8/layout/matrix3"/>
    <dgm:cxn modelId="{BB3069EA-801A-46E8-919E-4ED3EA6AF5F4}" srcId="{A381A8FA-9346-4CE3-B6EB-D1604D157FF3}" destId="{19155C8C-90C7-4DF7-B358-3146915E1092}" srcOrd="0" destOrd="0" parTransId="{811F3EED-75DF-4214-A3F1-972DDE3953E9}" sibTransId="{B28A152E-34FE-4369-B716-5A8249D9D4BD}"/>
    <dgm:cxn modelId="{43EF252B-5070-4C60-932D-F12E8032C816}" type="presParOf" srcId="{C9957C8E-2A28-4FEA-ABF3-239143088E96}" destId="{F453159D-7EC4-4492-9CE5-B35BEECD8983}" srcOrd="0" destOrd="0" presId="urn:microsoft.com/office/officeart/2005/8/layout/matrix3"/>
    <dgm:cxn modelId="{32FAB5FF-CD5A-40FF-BAA7-2DD9AA2E5E77}" type="presParOf" srcId="{C9957C8E-2A28-4FEA-ABF3-239143088E96}" destId="{5DCD39E9-D76A-4F47-8523-AA5C569721CC}" srcOrd="1" destOrd="0" presId="urn:microsoft.com/office/officeart/2005/8/layout/matrix3"/>
    <dgm:cxn modelId="{2E31C3D7-CE83-49D8-B78C-02AA20AFB442}" type="presParOf" srcId="{C9957C8E-2A28-4FEA-ABF3-239143088E96}" destId="{14E7BEAD-DFF0-4848-B618-65B906602A57}" srcOrd="2" destOrd="0" presId="urn:microsoft.com/office/officeart/2005/8/layout/matrix3"/>
    <dgm:cxn modelId="{75ECF13F-A7A6-4F50-A39F-829602F654B9}" type="presParOf" srcId="{C9957C8E-2A28-4FEA-ABF3-239143088E96}" destId="{FF04DCD2-40CF-44AB-8579-25B65B2C5E31}" srcOrd="3" destOrd="0" presId="urn:microsoft.com/office/officeart/2005/8/layout/matrix3"/>
    <dgm:cxn modelId="{A01F2FF9-8B36-49F2-9740-512C7B55E62C}" type="presParOf" srcId="{C9957C8E-2A28-4FEA-ABF3-239143088E96}" destId="{79B3BD9F-E267-4702-8D38-14333B009A2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B002F-B1E5-4C4B-B45A-27D7388EB2E4}">
      <dsp:nvSpPr>
        <dsp:cNvPr id="0" name=""/>
        <dsp:cNvSpPr/>
      </dsp:nvSpPr>
      <dsp:spPr>
        <a:xfrm>
          <a:off x="1315484" y="0"/>
          <a:ext cx="2243216" cy="224355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8477CE-670B-45FC-BA3F-6027616E5ED6}">
      <dsp:nvSpPr>
        <dsp:cNvPr id="0" name=""/>
        <dsp:cNvSpPr/>
      </dsp:nvSpPr>
      <dsp:spPr>
        <a:xfrm>
          <a:off x="1811309" y="809992"/>
          <a:ext cx="1246512" cy="62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/>
            <a:t>NER</a:t>
          </a:r>
          <a:r>
            <a:rPr lang="ko-KR" altLang="en-US" sz="1200" kern="1200"/>
            <a:t>에 대한 최적의 모델을 </a:t>
          </a:r>
          <a:r>
            <a:rPr lang="en-US" altLang="ko-KR" sz="1200" kern="1200"/>
            <a:t>search</a:t>
          </a:r>
          <a:endParaRPr lang="ko-KR" altLang="en-US" sz="1200" kern="1200"/>
        </a:p>
      </dsp:txBody>
      <dsp:txXfrm>
        <a:off x="1811309" y="809992"/>
        <a:ext cx="1246512" cy="623106"/>
      </dsp:txXfrm>
    </dsp:sp>
    <dsp:sp modelId="{908C0CE1-69A5-4844-A299-95821E982CE6}">
      <dsp:nvSpPr>
        <dsp:cNvPr id="0" name=""/>
        <dsp:cNvSpPr/>
      </dsp:nvSpPr>
      <dsp:spPr>
        <a:xfrm>
          <a:off x="692439" y="1289090"/>
          <a:ext cx="2243216" cy="224355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FF7FE1-DFC1-4A8F-851E-34422432E947}">
      <dsp:nvSpPr>
        <dsp:cNvPr id="0" name=""/>
        <dsp:cNvSpPr/>
      </dsp:nvSpPr>
      <dsp:spPr>
        <a:xfrm>
          <a:off x="1190791" y="2106539"/>
          <a:ext cx="1246512" cy="62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딥러닝 모델에 대한 경험 축적</a:t>
          </a:r>
        </a:p>
      </dsp:txBody>
      <dsp:txXfrm>
        <a:off x="1190791" y="2106539"/>
        <a:ext cx="1246512" cy="623106"/>
      </dsp:txXfrm>
    </dsp:sp>
    <dsp:sp modelId="{22C8FCDF-2F64-4B47-BC2B-A9C7102DF8DB}">
      <dsp:nvSpPr>
        <dsp:cNvPr id="0" name=""/>
        <dsp:cNvSpPr/>
      </dsp:nvSpPr>
      <dsp:spPr>
        <a:xfrm>
          <a:off x="1475143" y="2732442"/>
          <a:ext cx="1927270" cy="192804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6C716-FBD6-47EB-B5A9-60DE4D7C2EC0}">
      <dsp:nvSpPr>
        <dsp:cNvPr id="0" name=""/>
        <dsp:cNvSpPr/>
      </dsp:nvSpPr>
      <dsp:spPr>
        <a:xfrm>
          <a:off x="1786779" y="3404951"/>
          <a:ext cx="1301471" cy="62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차후 연구에 따른 참고모델 구축</a:t>
          </a:r>
        </a:p>
      </dsp:txBody>
      <dsp:txXfrm>
        <a:off x="1786779" y="3404951"/>
        <a:ext cx="1301471" cy="623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3159D-7EC4-4492-9CE5-B35BEECD8983}">
      <dsp:nvSpPr>
        <dsp:cNvPr id="0" name=""/>
        <dsp:cNvSpPr/>
      </dsp:nvSpPr>
      <dsp:spPr>
        <a:xfrm>
          <a:off x="57412" y="0"/>
          <a:ext cx="3971932" cy="397193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CD39E9-D76A-4F47-8523-AA5C569721CC}">
      <dsp:nvSpPr>
        <dsp:cNvPr id="0" name=""/>
        <dsp:cNvSpPr/>
      </dsp:nvSpPr>
      <dsp:spPr>
        <a:xfrm>
          <a:off x="434746" y="377333"/>
          <a:ext cx="1549053" cy="15490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CNN</a:t>
          </a:r>
          <a:endParaRPr lang="ko-KR" altLang="en-US" sz="3500" kern="1200"/>
        </a:p>
      </dsp:txBody>
      <dsp:txXfrm>
        <a:off x="510365" y="452952"/>
        <a:ext cx="1397815" cy="1397815"/>
      </dsp:txXfrm>
    </dsp:sp>
    <dsp:sp modelId="{14E7BEAD-DFF0-4848-B618-65B906602A57}">
      <dsp:nvSpPr>
        <dsp:cNvPr id="0" name=""/>
        <dsp:cNvSpPr/>
      </dsp:nvSpPr>
      <dsp:spPr>
        <a:xfrm>
          <a:off x="2102957" y="377333"/>
          <a:ext cx="1549053" cy="1549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RNN</a:t>
          </a:r>
          <a:endParaRPr lang="ko-KR" altLang="en-US" sz="3500" kern="1200"/>
        </a:p>
      </dsp:txBody>
      <dsp:txXfrm>
        <a:off x="2178576" y="452952"/>
        <a:ext cx="1397815" cy="1397815"/>
      </dsp:txXfrm>
    </dsp:sp>
    <dsp:sp modelId="{FF04DCD2-40CF-44AB-8579-25B65B2C5E31}">
      <dsp:nvSpPr>
        <dsp:cNvPr id="0" name=""/>
        <dsp:cNvSpPr/>
      </dsp:nvSpPr>
      <dsp:spPr>
        <a:xfrm>
          <a:off x="434746" y="2045544"/>
          <a:ext cx="1549053" cy="15490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LSTM</a:t>
          </a:r>
          <a:endParaRPr lang="ko-KR" altLang="en-US" sz="3500" kern="1200"/>
        </a:p>
      </dsp:txBody>
      <dsp:txXfrm>
        <a:off x="510365" y="2121163"/>
        <a:ext cx="1397815" cy="1397815"/>
      </dsp:txXfrm>
    </dsp:sp>
    <dsp:sp modelId="{79B3BD9F-E267-4702-8D38-14333B009A22}">
      <dsp:nvSpPr>
        <dsp:cNvPr id="0" name=""/>
        <dsp:cNvSpPr/>
      </dsp:nvSpPr>
      <dsp:spPr>
        <a:xfrm>
          <a:off x="2102957" y="2045544"/>
          <a:ext cx="1549053" cy="15490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GRU</a:t>
          </a:r>
          <a:endParaRPr lang="ko-KR" altLang="en-US" sz="3500" kern="1200"/>
        </a:p>
      </dsp:txBody>
      <dsp:txXfrm>
        <a:off x="2178576" y="2121163"/>
        <a:ext cx="1397815" cy="139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4F606-AE6A-4C37-98CE-E0CD7EFAA70D}" type="datetimeFigureOut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4D6ED-0EE5-4587-98F0-C4BBCD10A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3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모델이 있는데 그 중 최적의 연구 모델을 알아보기 위해 성능 평가를 진행하며 </a:t>
            </a:r>
            <a:endParaRPr lang="en-US" altLang="ko-KR" dirty="0"/>
          </a:p>
          <a:p>
            <a:r>
              <a:rPr lang="ko-KR" altLang="en-US" dirty="0"/>
              <a:t>그 다양한 모델들을 분석함으로써 이해도와 동향을 파악하고 경험을 축적할 수 있기를 기대함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8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저런 상황에서 실험하고자 하는 </a:t>
            </a:r>
            <a:r>
              <a:rPr lang="ko-KR" altLang="en-US" dirty="0" err="1"/>
              <a:t>순환신경망</a:t>
            </a:r>
            <a:r>
              <a:rPr lang="ko-KR" altLang="en-US" dirty="0"/>
              <a:t> 모델이 </a:t>
            </a:r>
            <a:r>
              <a:rPr lang="ko-KR" altLang="en-US" dirty="0" err="1"/>
              <a:t>개체명</a:t>
            </a:r>
            <a:r>
              <a:rPr lang="ko-KR" altLang="en-US" dirty="0"/>
              <a:t> 인식에 대해 어떻게 성능을 내는지에 대해 알아보기 위한 실험</a:t>
            </a:r>
            <a:endParaRPr lang="en-US" dirty="0"/>
          </a:p>
          <a:p>
            <a:r>
              <a:rPr lang="en-US" dirty="0"/>
              <a:t>Character embedding </a:t>
            </a:r>
            <a:r>
              <a:rPr lang="ko-KR" altLang="en-US" dirty="0"/>
              <a:t>없이</a:t>
            </a:r>
            <a:r>
              <a:rPr lang="en-US" altLang="ko-KR" dirty="0"/>
              <a:t>,</a:t>
            </a:r>
            <a:r>
              <a:rPr lang="ko-KR" altLang="en-US" dirty="0"/>
              <a:t> 있이 각각 </a:t>
            </a:r>
            <a:r>
              <a:rPr lang="en-US" altLang="ko-KR" dirty="0" err="1"/>
              <a:t>rnn</a:t>
            </a:r>
            <a:r>
              <a:rPr lang="en-US" altLang="ko-KR" dirty="0"/>
              <a:t>, </a:t>
            </a:r>
            <a:r>
              <a:rPr lang="en-US" altLang="ko-KR" dirty="0" err="1"/>
              <a:t>lstm</a:t>
            </a:r>
            <a:r>
              <a:rPr lang="en-US" altLang="ko-KR" dirty="0"/>
              <a:t>, </a:t>
            </a:r>
            <a:r>
              <a:rPr lang="en-US" altLang="ko-KR" dirty="0" err="1"/>
              <a:t>gru</a:t>
            </a:r>
            <a:r>
              <a:rPr lang="en-US" altLang="ko-KR" dirty="0"/>
              <a:t> </a:t>
            </a:r>
            <a:r>
              <a:rPr lang="ko-KR" altLang="en-US" dirty="0"/>
              <a:t>모델을 돌리며 실험 </a:t>
            </a:r>
            <a:endParaRPr lang="en-US" altLang="ko-KR" dirty="0"/>
          </a:p>
          <a:p>
            <a:r>
              <a:rPr lang="ko-KR" altLang="en-US" dirty="0"/>
              <a:t>저렇게 크게 두가지로 실험을 했다는 것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5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Rnn</a:t>
            </a:r>
            <a:r>
              <a:rPr lang="ko-KR" altLang="en-US" dirty="0"/>
              <a:t>은 </a:t>
            </a:r>
            <a:r>
              <a:rPr lang="ko-KR" altLang="en-US" dirty="0" err="1"/>
              <a:t>이전시점의</a:t>
            </a:r>
            <a:r>
              <a:rPr lang="ko-KR" altLang="en-US" dirty="0"/>
              <a:t> 데이터가 현재 시점에 영향을 주는 만큼 이전 시점의 데이터가 너무 멀리 있으면 그 영향력이 작아질 수 있는 문제가 있음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해결하려는게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의 셀은 굉장히 복잡하게 만들어져 있지만 </a:t>
            </a:r>
            <a:r>
              <a:rPr lang="en-US" altLang="ko-KR" dirty="0"/>
              <a:t>code </a:t>
            </a:r>
            <a:r>
              <a:rPr lang="ko-KR" altLang="en-US" dirty="0"/>
              <a:t>상으로는 한 줄로 구현할 수 있음</a:t>
            </a:r>
            <a:endParaRPr lang="en-US" altLang="ko-KR" dirty="0"/>
          </a:p>
          <a:p>
            <a:r>
              <a:rPr lang="en-US" dirty="0" err="1"/>
              <a:t>Bidirection</a:t>
            </a:r>
            <a:r>
              <a:rPr lang="ko-KR" altLang="en-US" dirty="0"/>
              <a:t> 구조</a:t>
            </a:r>
            <a:r>
              <a:rPr lang="en-US" altLang="ko-KR" dirty="0"/>
              <a:t>:</a:t>
            </a:r>
            <a:r>
              <a:rPr lang="ko-KR" altLang="en-US" dirty="0"/>
              <a:t> 문맥을 파악하기 위해서는 바로 전 정보 뿐만 아니라 뒤의 정보도 중요하게 작용하기 때문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73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단어가 어떠한 성질을 가지고 있는지 볼 수 있는 </a:t>
            </a:r>
            <a:r>
              <a:rPr lang="en-US" altLang="ko-KR" dirty="0"/>
              <a:t>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3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 </a:t>
            </a:r>
            <a:r>
              <a:rPr lang="ko-KR" altLang="en-US" dirty="0"/>
              <a:t>과 </a:t>
            </a:r>
            <a:r>
              <a:rPr lang="en-US" altLang="ko-KR" dirty="0" err="1"/>
              <a:t>concat</a:t>
            </a:r>
            <a:r>
              <a:rPr lang="ko-KR" altLang="en-US" dirty="0"/>
              <a:t>한 모델을 통해 학습을 시킨 전체 모델을 </a:t>
            </a:r>
            <a:r>
              <a:rPr lang="ko-KR" altLang="en-US" dirty="0" err="1"/>
              <a:t>테스팅한</a:t>
            </a:r>
            <a:r>
              <a:rPr lang="ko-KR" altLang="en-US" dirty="0"/>
              <a:t> 결과가 </a:t>
            </a:r>
            <a:r>
              <a:rPr lang="ko-KR" altLang="en-US" dirty="0" err="1"/>
              <a:t>다음장에</a:t>
            </a:r>
            <a:r>
              <a:rPr lang="ko-KR" altLang="en-US" dirty="0"/>
              <a:t> 나옴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6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A1E69-C279-42E6-A23D-80F3227E92AC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198028-FAA2-49BE-AE28-95DC147C78BE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D6A95C-9F54-436C-897E-3E24A9698D56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949136-9747-424F-A987-154D5D34D3E4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65658F-823E-4707-931D-C103272E581D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98740A-F2F7-4584-A2E5-E37625CB5459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94CF6-7077-4E89-8A6B-5347CABAEA26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FA7F27-9DDB-4AB6-8756-4A8CAB088FC2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FC173D-D690-4F7D-89D0-F51C92180126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AA039-1DCB-4694-A720-C065B021D193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53BAB-1BF3-433D-B465-23284826E9AD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bay.iitp.kr/techdb/announce/getDetailPopView.do;jsessionid=ABB35C08992D013245350E4C57A619C0?NOTI_TECH_ID=75J2ZT3SW05JU5Q000&amp;PJT_ID=75IPAS8VL051BVJPJ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guillaumegenthial/tf_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74648" y="2967521"/>
            <a:ext cx="9858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            개체명인식에 대한 딥러닝 모델 성능 평가</a:t>
            </a:r>
            <a:endParaRPr lang="en-US" altLang="ko-KR" sz="2800" b="1"/>
          </a:p>
          <a:p>
            <a:r>
              <a:rPr lang="en-US" altLang="ko-KR" sz="2800" b="1"/>
              <a:t>Deep Learning Model Performance Evaluation for NER </a:t>
            </a:r>
            <a:endParaRPr lang="ko-KR" altLang="en-US" sz="2800" b="1"/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B9601B-399B-40A0-AF10-E91C0105F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9" y="4534648"/>
            <a:ext cx="2224669" cy="815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68900E-DC3B-4BB2-94F8-10D96B7AD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54" y="4795732"/>
            <a:ext cx="2283147" cy="436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E7625-91C6-4E80-9CBF-C73226C64F2C}"/>
              </a:ext>
            </a:extLst>
          </p:cNvPr>
          <p:cNvSpPr txBox="1"/>
          <p:nvPr/>
        </p:nvSpPr>
        <p:spPr>
          <a:xfrm>
            <a:off x="8732926" y="578844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인턴 기간 </a:t>
            </a:r>
            <a:r>
              <a:rPr lang="en-US" altLang="ko-KR" sz="1400"/>
              <a:t>: 19/07/01 ~ 19/08/23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A8948-0B3C-4D48-BDB2-AD7A6038C62D}"/>
              </a:ext>
            </a:extLst>
          </p:cNvPr>
          <p:cNvSpPr txBox="1"/>
          <p:nvPr/>
        </p:nvSpPr>
        <p:spPr>
          <a:xfrm>
            <a:off x="1554155" y="527637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소프트웨어 김하연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BFE302-6548-4C92-AD4D-5968DBE7355C}"/>
              </a:ext>
            </a:extLst>
          </p:cNvPr>
          <p:cNvSpPr txBox="1"/>
          <p:nvPr/>
        </p:nvSpPr>
        <p:spPr>
          <a:xfrm>
            <a:off x="9981718" y="6096223"/>
            <a:ext cx="162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발표일 </a:t>
            </a:r>
            <a:r>
              <a:rPr lang="en-US" altLang="ko-KR" sz="1400"/>
              <a:t>: 19/08/23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BE610-C872-4FF0-ABC5-209053083985}"/>
              </a:ext>
            </a:extLst>
          </p:cNvPr>
          <p:cNvSpPr txBox="1"/>
          <p:nvPr/>
        </p:nvSpPr>
        <p:spPr>
          <a:xfrm>
            <a:off x="9853376" y="527637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연구소 인턴 김하연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A1BF41-3927-4BD8-9299-5DD22034AF15}"/>
              </a:ext>
            </a:extLst>
          </p:cNvPr>
          <p:cNvSpPr/>
          <p:nvPr/>
        </p:nvSpPr>
        <p:spPr>
          <a:xfrm>
            <a:off x="484502" y="829888"/>
            <a:ext cx="20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4.2. Word Data</a:t>
            </a:r>
            <a:endParaRPr lang="ko-KR" altLang="en-US" sz="20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34DE37A-A938-4D8A-879C-5224FFC3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7" y="1528617"/>
            <a:ext cx="4092681" cy="3656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7BB82-0AB8-48F5-9C07-606ED75F4C97}"/>
              </a:ext>
            </a:extLst>
          </p:cNvPr>
          <p:cNvSpPr txBox="1"/>
          <p:nvPr/>
        </p:nvSpPr>
        <p:spPr>
          <a:xfrm>
            <a:off x="1792160" y="5573032"/>
            <a:ext cx="409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Word data</a:t>
            </a:r>
            <a:r>
              <a:rPr lang="ko-KR" altLang="en-US" sz="1400">
                <a:solidFill>
                  <a:srgbClr val="FF0000"/>
                </a:solidFill>
              </a:rPr>
              <a:t>에 대한 실험 순서도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22B685-32EF-43A5-B394-84F96B313DFC}"/>
              </a:ext>
            </a:extLst>
          </p:cNvPr>
          <p:cNvSpPr txBox="1"/>
          <p:nvPr/>
        </p:nvSpPr>
        <p:spPr>
          <a:xfrm>
            <a:off x="6090681" y="824112"/>
            <a:ext cx="275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4.2.1. </a:t>
            </a:r>
            <a:r>
              <a:rPr lang="ko-KR" altLang="en-US" sz="2000" b="1" dirty="0"/>
              <a:t>학습 과정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21FBBA-0380-4900-A536-186E79EBD2F8}"/>
              </a:ext>
            </a:extLst>
          </p:cNvPr>
          <p:cNvSpPr/>
          <p:nvPr/>
        </p:nvSpPr>
        <p:spPr>
          <a:xfrm>
            <a:off x="8282882" y="1574505"/>
            <a:ext cx="1312891" cy="594471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>
            <a:noFill/>
          </a:ln>
          <a:scene3d>
            <a:camera prst="orthographicFront"/>
            <a:lightRig rig="fla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BDFE8-879A-44AE-A890-B5128B4E7A45}"/>
              </a:ext>
            </a:extLst>
          </p:cNvPr>
          <p:cNvSpPr/>
          <p:nvPr/>
        </p:nvSpPr>
        <p:spPr>
          <a:xfrm>
            <a:off x="8220288" y="2983194"/>
            <a:ext cx="742752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BFF72-A022-4D2B-A5ED-4EFFD9E1CBC3}"/>
              </a:ext>
            </a:extLst>
          </p:cNvPr>
          <p:cNvSpPr txBox="1"/>
          <p:nvPr/>
        </p:nvSpPr>
        <p:spPr>
          <a:xfrm>
            <a:off x="8201038" y="2995260"/>
            <a:ext cx="96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Word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A716750-A1D0-4609-BC1C-263E14CC8CC5}"/>
              </a:ext>
            </a:extLst>
          </p:cNvPr>
          <p:cNvSpPr/>
          <p:nvPr/>
        </p:nvSpPr>
        <p:spPr>
          <a:xfrm>
            <a:off x="9178887" y="2958943"/>
            <a:ext cx="736674" cy="3647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5D489-D74F-4288-9D1B-76C335AFFE35}"/>
              </a:ext>
            </a:extLst>
          </p:cNvPr>
          <p:cNvSpPr txBox="1"/>
          <p:nvPr/>
        </p:nvSpPr>
        <p:spPr>
          <a:xfrm>
            <a:off x="9129899" y="2969331"/>
            <a:ext cx="113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Vector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7E241E-DB01-4BBD-BAAD-F1E6D5CD8763}"/>
              </a:ext>
            </a:extLst>
          </p:cNvPr>
          <p:cNvGrpSpPr/>
          <p:nvPr/>
        </p:nvGrpSpPr>
        <p:grpSpPr>
          <a:xfrm>
            <a:off x="6035650" y="1587788"/>
            <a:ext cx="1124387" cy="594471"/>
            <a:chOff x="5294138" y="0"/>
            <a:chExt cx="1857612" cy="1109342"/>
          </a:xfrm>
          <a:solidFill>
            <a:schemeClr val="accent2"/>
          </a:solidFill>
          <a:scene3d>
            <a:camera prst="orthographicFront"/>
            <a:lightRig rig="flat" dir="t"/>
          </a:scene3d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F9EEF9-4E40-4216-A1F9-41618F14C9F4}"/>
                </a:ext>
              </a:extLst>
            </p:cNvPr>
            <p:cNvSpPr/>
            <p:nvPr/>
          </p:nvSpPr>
          <p:spPr>
            <a:xfrm>
              <a:off x="5302844" y="0"/>
              <a:ext cx="1848906" cy="1109342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사각형: 둥근 모서리 4">
              <a:extLst>
                <a:ext uri="{FF2B5EF4-FFF2-40B4-BE49-F238E27FC236}">
                  <a16:creationId xmlns:a16="http://schemas.microsoft.com/office/drawing/2014/main" id="{F2A5A0FB-6AD7-4D0E-AA71-B79ED9AFD3D8}"/>
                </a:ext>
              </a:extLst>
            </p:cNvPr>
            <p:cNvSpPr txBox="1"/>
            <p:nvPr/>
          </p:nvSpPr>
          <p:spPr>
            <a:xfrm>
              <a:off x="5294138" y="19188"/>
              <a:ext cx="1783922" cy="10443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/>
                <a:t>CoNLL</a:t>
              </a:r>
              <a:r>
                <a:rPr lang="en-US" altLang="ko-KR" dirty="0"/>
                <a:t> </a:t>
              </a:r>
              <a:r>
                <a:rPr lang="en-US" altLang="ko-KR" kern="1200"/>
                <a:t>2003 </a:t>
              </a:r>
              <a:endParaRPr lang="ko-KR" altLang="en-US" kern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EF03D67-17CE-4898-8237-5B16CF83933E}"/>
              </a:ext>
            </a:extLst>
          </p:cNvPr>
          <p:cNvSpPr txBox="1"/>
          <p:nvPr/>
        </p:nvSpPr>
        <p:spPr>
          <a:xfrm>
            <a:off x="6607732" y="3027688"/>
            <a:ext cx="756958" cy="39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C3BEC5-AAC5-419C-99FC-4BA4D22366B2}"/>
              </a:ext>
            </a:extLst>
          </p:cNvPr>
          <p:cNvGrpSpPr/>
          <p:nvPr/>
        </p:nvGrpSpPr>
        <p:grpSpPr>
          <a:xfrm>
            <a:off x="6211801" y="2972926"/>
            <a:ext cx="852858" cy="434307"/>
            <a:chOff x="5302843" y="0"/>
            <a:chExt cx="1848906" cy="1109343"/>
          </a:xfrm>
          <a:solidFill>
            <a:srgbClr val="92D050"/>
          </a:solidFill>
          <a:scene3d>
            <a:camera prst="orthographicFront"/>
            <a:lightRig rig="flat" dir="t"/>
          </a:scene3d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C053C86-E546-47E5-944D-1969A8BDF18B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사각형: 둥근 모서리 4">
              <a:extLst>
                <a:ext uri="{FF2B5EF4-FFF2-40B4-BE49-F238E27FC236}">
                  <a16:creationId xmlns:a16="http://schemas.microsoft.com/office/drawing/2014/main" id="{E7764502-C02C-4E37-8A56-8112A12A65B3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Word</a:t>
              </a:r>
              <a:endParaRPr lang="ko-KR" altLang="en-US" kern="1200" dirty="0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24C8EE-60E3-4CDB-9863-94421CB7A75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600479" y="2182259"/>
            <a:ext cx="0" cy="709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CE8AA42-3AA9-4FEE-91D5-D7D99E1FF7C6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8591664" y="2194905"/>
            <a:ext cx="354571" cy="788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82CDEDB-ACA2-42B9-AEDA-98115CD2350C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8946235" y="2194905"/>
            <a:ext cx="600989" cy="764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0036DFD-B6CA-4F1F-B3BB-E5D3595547E5}"/>
              </a:ext>
            </a:extLst>
          </p:cNvPr>
          <p:cNvSpPr/>
          <p:nvPr/>
        </p:nvSpPr>
        <p:spPr>
          <a:xfrm>
            <a:off x="7194753" y="2985647"/>
            <a:ext cx="938974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/>
              <a:t> </a:t>
            </a:r>
            <a:r>
              <a:rPr lang="en-US" altLang="ko-KR" sz="1200" kern="1200" dirty="0"/>
              <a:t>1. match</a:t>
            </a:r>
            <a:endParaRPr lang="ko-KR" altLang="en-US" sz="1200" kern="1200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7841CE0-FCAA-4DDF-99B4-5A757A3E72B4}"/>
              </a:ext>
            </a:extLst>
          </p:cNvPr>
          <p:cNvSpPr/>
          <p:nvPr/>
        </p:nvSpPr>
        <p:spPr>
          <a:xfrm rot="2666671">
            <a:off x="8393567" y="3583120"/>
            <a:ext cx="604196" cy="311565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/>
              <a:t> 2</a:t>
            </a:r>
            <a:endParaRPr lang="ko-KR" altLang="en-US" sz="1200" kern="12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88EB11-3B97-4AFC-A6FF-769613E46992}"/>
              </a:ext>
            </a:extLst>
          </p:cNvPr>
          <p:cNvGrpSpPr/>
          <p:nvPr/>
        </p:nvGrpSpPr>
        <p:grpSpPr>
          <a:xfrm rot="21238689">
            <a:off x="9098647" y="3514115"/>
            <a:ext cx="579939" cy="409301"/>
            <a:chOff x="5889787" y="3946628"/>
            <a:chExt cx="963071" cy="507146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4B787CF-844A-4F0A-868E-2E9249CDE33F}"/>
                </a:ext>
              </a:extLst>
            </p:cNvPr>
            <p:cNvSpPr/>
            <p:nvPr/>
          </p:nvSpPr>
          <p:spPr>
            <a:xfrm rot="8208368">
              <a:off x="5889787" y="4028536"/>
              <a:ext cx="950541" cy="425238"/>
            </a:xfrm>
            <a:custGeom>
              <a:avLst/>
              <a:gdLst>
                <a:gd name="connsiteX0" fmla="*/ 0 w 900532"/>
                <a:gd name="connsiteY0" fmla="*/ 146899 h 734496"/>
                <a:gd name="connsiteX1" fmla="*/ 533284 w 900532"/>
                <a:gd name="connsiteY1" fmla="*/ 146899 h 734496"/>
                <a:gd name="connsiteX2" fmla="*/ 533284 w 900532"/>
                <a:gd name="connsiteY2" fmla="*/ 0 h 734496"/>
                <a:gd name="connsiteX3" fmla="*/ 900532 w 900532"/>
                <a:gd name="connsiteY3" fmla="*/ 367248 h 734496"/>
                <a:gd name="connsiteX4" fmla="*/ 533284 w 900532"/>
                <a:gd name="connsiteY4" fmla="*/ 734496 h 734496"/>
                <a:gd name="connsiteX5" fmla="*/ 533284 w 900532"/>
                <a:gd name="connsiteY5" fmla="*/ 587597 h 734496"/>
                <a:gd name="connsiteX6" fmla="*/ 0 w 900532"/>
                <a:gd name="connsiteY6" fmla="*/ 587597 h 734496"/>
                <a:gd name="connsiteX7" fmla="*/ 0 w 900532"/>
                <a:gd name="connsiteY7" fmla="*/ 146899 h 7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0532" h="734496">
                  <a:moveTo>
                    <a:pt x="0" y="146899"/>
                  </a:moveTo>
                  <a:lnTo>
                    <a:pt x="533284" y="146899"/>
                  </a:lnTo>
                  <a:lnTo>
                    <a:pt x="533284" y="0"/>
                  </a:lnTo>
                  <a:lnTo>
                    <a:pt x="900532" y="367248"/>
                  </a:lnTo>
                  <a:lnTo>
                    <a:pt x="533284" y="734496"/>
                  </a:lnTo>
                  <a:lnTo>
                    <a:pt x="533284" y="587597"/>
                  </a:lnTo>
                  <a:lnTo>
                    <a:pt x="0" y="587597"/>
                  </a:lnTo>
                  <a:lnTo>
                    <a:pt x="0" y="14689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scene3d>
              <a:camera prst="orthographicFront"/>
              <a:lightRig rig="flat" dir="t"/>
            </a:scene3d>
            <a:sp3d z="-80000" prstMaterial="plastic"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6898" rIns="220348" bIns="146899" numCol="1" spcCol="1270" anchor="ctr" anchorCtr="0">
              <a:noAutofit/>
            </a:bodyPr>
            <a:lstStyle/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kern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3E5476-8878-4C3B-B69D-B20BD1C3C3C8}"/>
                </a:ext>
              </a:extLst>
            </p:cNvPr>
            <p:cNvSpPr txBox="1"/>
            <p:nvPr/>
          </p:nvSpPr>
          <p:spPr>
            <a:xfrm>
              <a:off x="6280356" y="3946628"/>
              <a:ext cx="572502" cy="32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EEEFCC-810F-4496-A67A-B5FF27CAFE52}"/>
              </a:ext>
            </a:extLst>
          </p:cNvPr>
          <p:cNvSpPr txBox="1"/>
          <p:nvPr/>
        </p:nvSpPr>
        <p:spPr>
          <a:xfrm>
            <a:off x="8289789" y="1548574"/>
            <a:ext cx="131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GloVe</a:t>
            </a:r>
          </a:p>
          <a:p>
            <a:r>
              <a:rPr lang="en-US" altLang="ko-KR">
                <a:solidFill>
                  <a:schemeClr val="bg1"/>
                </a:solidFill>
              </a:rPr>
              <a:t>(40</a:t>
            </a:r>
            <a:r>
              <a:rPr lang="ko-KR" altLang="en-US">
                <a:solidFill>
                  <a:schemeClr val="bg1"/>
                </a:solidFill>
              </a:rPr>
              <a:t>만 단어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65BD764-C9B0-46D5-A6FE-335D3C207761}"/>
              </a:ext>
            </a:extLst>
          </p:cNvPr>
          <p:cNvGrpSpPr/>
          <p:nvPr/>
        </p:nvGrpSpPr>
        <p:grpSpPr>
          <a:xfrm>
            <a:off x="7903376" y="4024421"/>
            <a:ext cx="1791374" cy="1272329"/>
            <a:chOff x="9379274" y="3999135"/>
            <a:chExt cx="1791374" cy="1272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0AE69-F398-49E4-A884-AD9849229CF0}"/>
                </a:ext>
              </a:extLst>
            </p:cNvPr>
            <p:cNvSpPr txBox="1"/>
            <p:nvPr/>
          </p:nvSpPr>
          <p:spPr>
            <a:xfrm>
              <a:off x="10287912" y="399913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300</a:t>
              </a:r>
              <a:endParaRPr lang="en-US" sz="1200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A2DEA4C-4784-4178-A801-EE6886F564F8}"/>
                </a:ext>
              </a:extLst>
            </p:cNvPr>
            <p:cNvGrpSpPr/>
            <p:nvPr/>
          </p:nvGrpSpPr>
          <p:grpSpPr>
            <a:xfrm>
              <a:off x="9748813" y="4303743"/>
              <a:ext cx="1421835" cy="967721"/>
              <a:chOff x="6039567" y="4075077"/>
              <a:chExt cx="1421835" cy="967721"/>
            </a:xfrm>
          </p:grpSpPr>
          <p:sp>
            <p:nvSpPr>
              <p:cNvPr id="44" name="순서도: 처리 43">
                <a:extLst>
                  <a:ext uri="{FF2B5EF4-FFF2-40B4-BE49-F238E27FC236}">
                    <a16:creationId xmlns:a16="http://schemas.microsoft.com/office/drawing/2014/main" id="{B951EE65-5C5F-47DB-BDB4-ADF6AEACC24F}"/>
                  </a:ext>
                </a:extLst>
              </p:cNvPr>
              <p:cNvSpPr/>
              <p:nvPr/>
            </p:nvSpPr>
            <p:spPr>
              <a:xfrm>
                <a:off x="6247785" y="4075077"/>
                <a:ext cx="1102023" cy="967721"/>
              </a:xfrm>
              <a:prstGeom prst="flowChartProcess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FF844FD-7F01-4CCF-ABDF-F8ACB4D40A24}"/>
                  </a:ext>
                </a:extLst>
              </p:cNvPr>
              <p:cNvSpPr txBox="1"/>
              <p:nvPr/>
            </p:nvSpPr>
            <p:spPr>
              <a:xfrm>
                <a:off x="6039567" y="4344819"/>
                <a:ext cx="1421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Embedding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                        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Lookup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B1970C-4347-48DA-91A5-2547BFE14EBC}"/>
                </a:ext>
              </a:extLst>
            </p:cNvPr>
            <p:cNvSpPr txBox="1"/>
            <p:nvPr/>
          </p:nvSpPr>
          <p:spPr>
            <a:xfrm>
              <a:off x="9379274" y="463007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22217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D3B246-1726-4855-8C26-5F80875DB213}"/>
              </a:ext>
            </a:extLst>
          </p:cNvPr>
          <p:cNvSpPr/>
          <p:nvPr/>
        </p:nvSpPr>
        <p:spPr>
          <a:xfrm>
            <a:off x="7956057" y="4656912"/>
            <a:ext cx="476513" cy="26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AFBAD38-B88F-4D0D-A9C2-FD535034DC7E}"/>
              </a:ext>
            </a:extLst>
          </p:cNvPr>
          <p:cNvCxnSpPr>
            <a:cxnSpLocks/>
          </p:cNvCxnSpPr>
          <p:nvPr/>
        </p:nvCxnSpPr>
        <p:spPr>
          <a:xfrm>
            <a:off x="8205180" y="4918362"/>
            <a:ext cx="0" cy="177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A6A8CA2-4213-4C4E-9E6F-6B7271019EAB}"/>
              </a:ext>
            </a:extLst>
          </p:cNvPr>
          <p:cNvCxnSpPr/>
          <p:nvPr/>
        </p:nvCxnSpPr>
        <p:spPr>
          <a:xfrm flipH="1">
            <a:off x="7725909" y="5095924"/>
            <a:ext cx="4792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87839EB-8734-4E41-A4BE-51C70EBB5744}"/>
              </a:ext>
            </a:extLst>
          </p:cNvPr>
          <p:cNvSpPr txBox="1"/>
          <p:nvPr/>
        </p:nvSpPr>
        <p:spPr>
          <a:xfrm>
            <a:off x="7131184" y="4978178"/>
            <a:ext cx="755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단어</a:t>
            </a:r>
            <a:r>
              <a:rPr lang="en-US" altLang="ko-KR" sz="1100"/>
              <a:t> </a:t>
            </a:r>
            <a:r>
              <a:rPr lang="ko-KR" altLang="en-US" sz="1100"/>
              <a:t>수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DC1453-3B08-4B7F-BA9A-67D4446651FE}"/>
              </a:ext>
            </a:extLst>
          </p:cNvPr>
          <p:cNvSpPr/>
          <p:nvPr/>
        </p:nvSpPr>
        <p:spPr>
          <a:xfrm>
            <a:off x="8855161" y="4052030"/>
            <a:ext cx="333352" cy="20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881927C-3200-4088-8940-FB73D53CB0C6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8432570" y="4155046"/>
            <a:ext cx="422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27357B9-1716-44C3-A9FC-757E4E8DCA0C}"/>
              </a:ext>
            </a:extLst>
          </p:cNvPr>
          <p:cNvSpPr txBox="1"/>
          <p:nvPr/>
        </p:nvSpPr>
        <p:spPr>
          <a:xfrm>
            <a:off x="7577868" y="3947476"/>
            <a:ext cx="120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Embedding</a:t>
            </a:r>
            <a:r>
              <a:rPr lang="ko-KR" altLang="en-US" sz="1100"/>
              <a:t> </a:t>
            </a:r>
            <a:r>
              <a:rPr lang="en-US" altLang="ko-KR" sz="1100"/>
              <a:t>dimension</a:t>
            </a:r>
            <a:endParaRPr lang="ko-KR" altLang="en-US" sz="1100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368744ED-8A82-41B2-BE0D-449B1EF69877}"/>
              </a:ext>
            </a:extLst>
          </p:cNvPr>
          <p:cNvSpPr/>
          <p:nvPr/>
        </p:nvSpPr>
        <p:spPr>
          <a:xfrm>
            <a:off x="9778517" y="4564519"/>
            <a:ext cx="1007657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4. training</a:t>
            </a:r>
            <a:endParaRPr lang="ko-KR" altLang="en-US" sz="1200" kern="1200" dirty="0"/>
          </a:p>
        </p:txBody>
      </p:sp>
      <p:sp>
        <p:nvSpPr>
          <p:cNvPr id="89" name="설명선: 아래쪽 화살표 88">
            <a:extLst>
              <a:ext uri="{FF2B5EF4-FFF2-40B4-BE49-F238E27FC236}">
                <a16:creationId xmlns:a16="http://schemas.microsoft.com/office/drawing/2014/main" id="{7232C5C6-F751-4BC8-886D-2581E0E3C30C}"/>
              </a:ext>
            </a:extLst>
          </p:cNvPr>
          <p:cNvSpPr/>
          <p:nvPr/>
        </p:nvSpPr>
        <p:spPr>
          <a:xfrm>
            <a:off x="10822699" y="4479443"/>
            <a:ext cx="1163701" cy="1074336"/>
          </a:xfrm>
          <a:prstGeom prst="downArrowCallout">
            <a:avLst/>
          </a:prstGeom>
          <a:solidFill>
            <a:srgbClr val="DB506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703073-E800-44C2-98F2-506928508AEC}"/>
              </a:ext>
            </a:extLst>
          </p:cNvPr>
          <p:cNvSpPr txBox="1"/>
          <p:nvPr/>
        </p:nvSpPr>
        <p:spPr>
          <a:xfrm>
            <a:off x="11009913" y="4479443"/>
            <a:ext cx="78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Bi-RNN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89A56A-8FA6-49A2-9D91-2FBDD53FB655}"/>
              </a:ext>
            </a:extLst>
          </p:cNvPr>
          <p:cNvSpPr txBox="1"/>
          <p:nvPr/>
        </p:nvSpPr>
        <p:spPr>
          <a:xfrm>
            <a:off x="11009912" y="4679504"/>
            <a:ext cx="97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Bi-LSTM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D68907-CB43-4A10-A787-BF18708F26C3}"/>
              </a:ext>
            </a:extLst>
          </p:cNvPr>
          <p:cNvSpPr txBox="1"/>
          <p:nvPr/>
        </p:nvSpPr>
        <p:spPr>
          <a:xfrm>
            <a:off x="11000224" y="4885492"/>
            <a:ext cx="97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Bi-GRU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174DC75-A800-4EC4-A459-87C260C3F209}"/>
              </a:ext>
            </a:extLst>
          </p:cNvPr>
          <p:cNvSpPr txBox="1"/>
          <p:nvPr/>
        </p:nvSpPr>
        <p:spPr>
          <a:xfrm>
            <a:off x="10394393" y="5667440"/>
            <a:ext cx="202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FF0000"/>
                </a:solidFill>
              </a:rPr>
              <a:t>NER </a:t>
            </a:r>
          </a:p>
          <a:p>
            <a:pPr algn="ctr"/>
            <a:r>
              <a:rPr lang="en-US" altLang="ko-KR" sz="1600">
                <a:solidFill>
                  <a:srgbClr val="FF0000"/>
                </a:solidFill>
              </a:rPr>
              <a:t>Prediction !!!</a:t>
            </a:r>
            <a:endParaRPr lang="ko-KR" altLang="en-US" sz="1600">
              <a:solidFill>
                <a:srgbClr val="FF0000"/>
              </a:solidFill>
            </a:endParaRPr>
          </a:p>
        </p:txBody>
      </p:sp>
      <p:cxnSp>
        <p:nvCxnSpPr>
          <p:cNvPr id="54" name="직선 연결선[R] 21">
            <a:extLst>
              <a:ext uri="{FF2B5EF4-FFF2-40B4-BE49-F238E27FC236}">
                <a16:creationId xmlns:a16="http://schemas.microsoft.com/office/drawing/2014/main" id="{4ED8290D-3E93-E448-A201-428689C1AAC1}"/>
              </a:ext>
            </a:extLst>
          </p:cNvPr>
          <p:cNvCxnSpPr>
            <a:cxnSpLocks/>
          </p:cNvCxnSpPr>
          <p:nvPr/>
        </p:nvCxnSpPr>
        <p:spPr>
          <a:xfrm>
            <a:off x="5959248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4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FB22-3A78-49A6-8A9C-F6632E6D152D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4.2.2. </a:t>
            </a:r>
            <a:r>
              <a:rPr lang="ko-KR" altLang="en-US" sz="2000" b="1" dirty="0"/>
              <a:t>실험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912F-5C8B-41A6-88E0-0513DD7B7AFF}"/>
              </a:ext>
            </a:extLst>
          </p:cNvPr>
          <p:cNvSpPr txBox="1"/>
          <p:nvPr/>
        </p:nvSpPr>
        <p:spPr>
          <a:xfrm>
            <a:off x="107814" y="2744672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70C0"/>
                </a:solidFill>
              </a:rPr>
              <a:t>▶ 성능 평가 방법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28F344-7E76-4FE0-B246-306FACF8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60" y="1526049"/>
            <a:ext cx="4650838" cy="1891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D9A46-5764-4270-AA59-8B9CC4EF9463}"/>
              </a:ext>
            </a:extLst>
          </p:cNvPr>
          <p:cNvSpPr txBox="1"/>
          <p:nvPr/>
        </p:nvSpPr>
        <p:spPr>
          <a:xfrm>
            <a:off x="419914" y="3155403"/>
            <a:ext cx="533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성능 결과 값이 학습할 때마다 조금씩 차이가 있어</a:t>
            </a:r>
            <a:endParaRPr lang="en-US" altLang="ko-KR" sz="1400" dirty="0"/>
          </a:p>
          <a:p>
            <a:r>
              <a:rPr lang="ko-KR" altLang="en-US" sz="1400" dirty="0"/>
              <a:t>정확한 실험을 위해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  <a:r>
              <a:rPr lang="ko-KR" altLang="en-US" sz="1400" dirty="0"/>
              <a:t>하여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진행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8EAB1-5C4E-45A3-9862-77FC2539D639}"/>
              </a:ext>
            </a:extLst>
          </p:cNvPr>
          <p:cNvSpPr txBox="1"/>
          <p:nvPr/>
        </p:nvSpPr>
        <p:spPr>
          <a:xfrm>
            <a:off x="107814" y="1247588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70C0"/>
                </a:solidFill>
              </a:rPr>
              <a:t>▶ 성능 평가 지표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FFC4FE-A806-4337-B707-4A478595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18" y="1615221"/>
            <a:ext cx="4539524" cy="6463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46E1A-3070-4D57-B3C5-1523ACFFF994}"/>
              </a:ext>
            </a:extLst>
          </p:cNvPr>
          <p:cNvSpPr txBox="1"/>
          <p:nvPr/>
        </p:nvSpPr>
        <p:spPr>
          <a:xfrm>
            <a:off x="419914" y="3678623"/>
            <a:ext cx="533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평균</a:t>
            </a:r>
            <a:r>
              <a:rPr lang="ko-KR" altLang="en-US" sz="1400"/>
              <a:t>을 계산 후 </a:t>
            </a:r>
            <a:r>
              <a:rPr lang="en-US" altLang="ko-KR" sz="1400">
                <a:solidFill>
                  <a:srgbClr val="FF0000"/>
                </a:solidFill>
              </a:rPr>
              <a:t>95% </a:t>
            </a:r>
            <a:r>
              <a:rPr lang="ko-KR" altLang="en-US" sz="1400">
                <a:solidFill>
                  <a:srgbClr val="FF0000"/>
                </a:solidFill>
              </a:rPr>
              <a:t>신뢰구간</a:t>
            </a:r>
            <a:r>
              <a:rPr lang="ko-KR" altLang="en-US" sz="1400"/>
              <a:t>에서의</a:t>
            </a:r>
            <a:r>
              <a:rPr lang="ko-KR" altLang="en-US" sz="1400">
                <a:solidFill>
                  <a:srgbClr val="FF0000"/>
                </a:solidFill>
              </a:rPr>
              <a:t> </a:t>
            </a:r>
            <a:r>
              <a:rPr lang="en-US" altLang="ko-KR" sz="1400">
                <a:solidFill>
                  <a:srgbClr val="FF0000"/>
                </a:solidFill>
              </a:rPr>
              <a:t>margin of error(</a:t>
            </a:r>
            <a:r>
              <a:rPr lang="ko-KR" altLang="en-US" sz="1400">
                <a:solidFill>
                  <a:srgbClr val="FF0000"/>
                </a:solidFill>
              </a:rPr>
              <a:t>오차 한계</a:t>
            </a:r>
            <a:r>
              <a:rPr lang="en-US" altLang="ko-KR" sz="1400">
                <a:solidFill>
                  <a:srgbClr val="FF0000"/>
                </a:solidFill>
              </a:rPr>
              <a:t>)</a:t>
            </a:r>
            <a:r>
              <a:rPr lang="ko-KR" altLang="en-US" sz="1400"/>
              <a:t>를 표시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6F515-780F-4F43-B9E7-60CDA34F897A}"/>
              </a:ext>
            </a:extLst>
          </p:cNvPr>
          <p:cNvSpPr txBox="1"/>
          <p:nvPr/>
        </p:nvSpPr>
        <p:spPr>
          <a:xfrm>
            <a:off x="460959" y="4487552"/>
            <a:ext cx="308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95% Confidence</a:t>
            </a:r>
            <a:r>
              <a:rPr lang="ko-KR" altLang="en-US" b="1"/>
              <a:t> </a:t>
            </a:r>
            <a:r>
              <a:rPr lang="en-US" altLang="ko-KR" b="1"/>
              <a:t>Interval</a:t>
            </a:r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714342-A068-4BB9-AB3D-AF350062DFE7}"/>
                  </a:ext>
                </a:extLst>
              </p:cNvPr>
              <p:cNvSpPr txBox="1"/>
              <p:nvPr/>
            </p:nvSpPr>
            <p:spPr>
              <a:xfrm>
                <a:off x="1019851" y="4840651"/>
                <a:ext cx="4078622" cy="853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/>
                  <a:t>표본평균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2400"/>
                  <a:t>1.96</a:t>
                </a:r>
                <a14:m>
                  <m:oMath xmlns:m="http://schemas.openxmlformats.org/officeDocument/2006/math">
                    <m:r>
                      <a:rPr lang="en-US" altLang="ko-KR" sz="28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차</m:t>
                        </m:r>
                      </m:num>
                      <m:den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714342-A068-4BB9-AB3D-AF350062D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51" y="4840651"/>
                <a:ext cx="4078622" cy="853311"/>
              </a:xfrm>
              <a:prstGeom prst="rect">
                <a:avLst/>
              </a:prstGeom>
              <a:blipFill>
                <a:blip r:embed="rId4"/>
                <a:stretch>
                  <a:fillRect l="-2242" b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10D63DC-D8C4-4F6F-9684-39E8A5FBB0E0}"/>
              </a:ext>
            </a:extLst>
          </p:cNvPr>
          <p:cNvSpPr txBox="1"/>
          <p:nvPr/>
        </p:nvSpPr>
        <p:spPr>
          <a:xfrm>
            <a:off x="6965008" y="3413349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Word Data</a:t>
            </a:r>
            <a:r>
              <a:rPr lang="ko-KR" altLang="en-US" sz="1400">
                <a:solidFill>
                  <a:srgbClr val="FF0000"/>
                </a:solidFill>
              </a:rPr>
              <a:t>를 이용한 </a:t>
            </a:r>
            <a:r>
              <a:rPr lang="en-US" altLang="ko-KR" sz="1400">
                <a:solidFill>
                  <a:srgbClr val="FF0000"/>
                </a:solidFill>
              </a:rPr>
              <a:t>NER </a:t>
            </a:r>
            <a:r>
              <a:rPr lang="ko-KR" altLang="en-US" sz="1400">
                <a:solidFill>
                  <a:srgbClr val="FF0000"/>
                </a:solidFill>
              </a:rPr>
              <a:t>예측의 모델 성능 평가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2FB921-8831-4FFD-AED1-0A2203398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10" y="4298416"/>
            <a:ext cx="2727344" cy="1134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652D4E-5A84-4EC8-940E-6C622841C255}"/>
              </a:ext>
            </a:extLst>
          </p:cNvPr>
          <p:cNvSpPr txBox="1"/>
          <p:nvPr/>
        </p:nvSpPr>
        <p:spPr>
          <a:xfrm>
            <a:off x="8120747" y="5386185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Bi-RNN </a:t>
            </a:r>
            <a:r>
              <a:rPr lang="ko-KR" altLang="en-US" sz="1400">
                <a:solidFill>
                  <a:srgbClr val="FF0000"/>
                </a:solidFill>
              </a:rPr>
              <a:t>대비 향상율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cxnSp>
        <p:nvCxnSpPr>
          <p:cNvPr id="19" name="직선 연결선[R] 21">
            <a:extLst>
              <a:ext uri="{FF2B5EF4-FFF2-40B4-BE49-F238E27FC236}">
                <a16:creationId xmlns:a16="http://schemas.microsoft.com/office/drawing/2014/main" id="{DA8D3781-068C-F744-B5F9-E15D996545F8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4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9D106B0-AE4E-4A8D-AB0E-4CC542803E3E}"/>
              </a:ext>
            </a:extLst>
          </p:cNvPr>
          <p:cNvSpPr/>
          <p:nvPr/>
        </p:nvSpPr>
        <p:spPr>
          <a:xfrm>
            <a:off x="5962185" y="837737"/>
            <a:ext cx="2039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4.3.1. </a:t>
            </a:r>
            <a:r>
              <a:rPr lang="ko-KR" altLang="en-US" sz="2000" b="1" dirty="0"/>
              <a:t>학습 과정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0D9931-E7BF-40F3-A6A5-1F432E8D6204}"/>
              </a:ext>
            </a:extLst>
          </p:cNvPr>
          <p:cNvSpPr txBox="1"/>
          <p:nvPr/>
        </p:nvSpPr>
        <p:spPr>
          <a:xfrm>
            <a:off x="10549731" y="2795830"/>
            <a:ext cx="95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CB5C628-BC38-454A-A71E-EE49A8238436}"/>
              </a:ext>
            </a:extLst>
          </p:cNvPr>
          <p:cNvGrpSpPr/>
          <p:nvPr/>
        </p:nvGrpSpPr>
        <p:grpSpPr>
          <a:xfrm>
            <a:off x="8293858" y="2592355"/>
            <a:ext cx="1231854" cy="434307"/>
            <a:chOff x="5302843" y="0"/>
            <a:chExt cx="1848906" cy="1109343"/>
          </a:xfrm>
          <a:solidFill>
            <a:schemeClr val="accent6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DD705C98-B4C4-404D-AA9F-E9F5B7A49796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8" name="사각형: 둥근 모서리 4">
              <a:extLst>
                <a:ext uri="{FF2B5EF4-FFF2-40B4-BE49-F238E27FC236}">
                  <a16:creationId xmlns:a16="http://schemas.microsoft.com/office/drawing/2014/main" id="{5341C9FE-D626-4EBF-9191-E0C53FB70186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Character</a:t>
              </a:r>
              <a:endParaRPr lang="ko-KR" altLang="en-US" kern="12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95CB266-7A02-47E4-A762-DF064746FC2F}"/>
              </a:ext>
            </a:extLst>
          </p:cNvPr>
          <p:cNvSpPr txBox="1"/>
          <p:nvPr/>
        </p:nvSpPr>
        <p:spPr>
          <a:xfrm>
            <a:off x="6831324" y="4799213"/>
            <a:ext cx="95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F391ED-84D7-4D5A-8581-283C76C72D6D}"/>
              </a:ext>
            </a:extLst>
          </p:cNvPr>
          <p:cNvGrpSpPr/>
          <p:nvPr/>
        </p:nvGrpSpPr>
        <p:grpSpPr>
          <a:xfrm>
            <a:off x="6273065" y="4053255"/>
            <a:ext cx="1146172" cy="471181"/>
            <a:chOff x="5302843" y="0"/>
            <a:chExt cx="1848906" cy="1109343"/>
          </a:xfr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652781FE-FC08-4AEA-82EE-AF3A2E556497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6" name="사각형: 둥근 모서리 4">
              <a:extLst>
                <a:ext uri="{FF2B5EF4-FFF2-40B4-BE49-F238E27FC236}">
                  <a16:creationId xmlns:a16="http://schemas.microsoft.com/office/drawing/2014/main" id="{D3D3780A-56A6-4AD5-A610-DA0E418ABAF8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/>
                <a:t>Vector Initializer</a:t>
              </a:r>
              <a:endParaRPr lang="ko-KR" altLang="en-US" sz="1600" kern="1200" dirty="0"/>
            </a:p>
          </p:txBody>
        </p:sp>
      </p:grpSp>
      <p:sp>
        <p:nvSpPr>
          <p:cNvPr id="133" name="화살표: 왼쪽/오른쪽 132">
            <a:extLst>
              <a:ext uri="{FF2B5EF4-FFF2-40B4-BE49-F238E27FC236}">
                <a16:creationId xmlns:a16="http://schemas.microsoft.com/office/drawing/2014/main" id="{1481BC7E-717B-43B9-8C60-9DC6EF050A9B}"/>
              </a:ext>
            </a:extLst>
          </p:cNvPr>
          <p:cNvSpPr/>
          <p:nvPr/>
        </p:nvSpPr>
        <p:spPr>
          <a:xfrm rot="18935780">
            <a:off x="7214296" y="3303121"/>
            <a:ext cx="1294647" cy="510657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2. Embedding</a:t>
            </a:r>
            <a:endParaRPr lang="ko-KR" altLang="en-US" sz="1050"/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5B09EAA8-7B3E-4F6F-B56F-2600A5AAFF97}"/>
              </a:ext>
            </a:extLst>
          </p:cNvPr>
          <p:cNvSpPr/>
          <p:nvPr/>
        </p:nvSpPr>
        <p:spPr>
          <a:xfrm rot="1419741">
            <a:off x="7494889" y="4606190"/>
            <a:ext cx="613826" cy="235071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3</a:t>
            </a:r>
            <a:endParaRPr lang="ko-KR" altLang="en-US" sz="1200" kern="12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F43462-59AF-4FA6-8AEC-9D5F93025AD3}"/>
              </a:ext>
            </a:extLst>
          </p:cNvPr>
          <p:cNvGrpSpPr/>
          <p:nvPr/>
        </p:nvGrpSpPr>
        <p:grpSpPr>
          <a:xfrm>
            <a:off x="6045275" y="1462659"/>
            <a:ext cx="1124387" cy="594471"/>
            <a:chOff x="5294138" y="0"/>
            <a:chExt cx="1857612" cy="1109342"/>
          </a:xfrm>
          <a:solidFill>
            <a:schemeClr val="accent2"/>
          </a:solidFill>
          <a:scene3d>
            <a:camera prst="orthographicFront"/>
            <a:lightRig rig="flat" dir="t"/>
          </a:scene3d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BC7ADD00-B5BA-473F-8B0E-25734D55074C}"/>
                </a:ext>
              </a:extLst>
            </p:cNvPr>
            <p:cNvSpPr/>
            <p:nvPr/>
          </p:nvSpPr>
          <p:spPr>
            <a:xfrm>
              <a:off x="5302844" y="0"/>
              <a:ext cx="1848906" cy="1109342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사각형: 둥근 모서리 4">
              <a:extLst>
                <a:ext uri="{FF2B5EF4-FFF2-40B4-BE49-F238E27FC236}">
                  <a16:creationId xmlns:a16="http://schemas.microsoft.com/office/drawing/2014/main" id="{055FBFEA-CFAC-41D9-83D1-33F7973594DC}"/>
                </a:ext>
              </a:extLst>
            </p:cNvPr>
            <p:cNvSpPr txBox="1"/>
            <p:nvPr/>
          </p:nvSpPr>
          <p:spPr>
            <a:xfrm>
              <a:off x="5294138" y="19188"/>
              <a:ext cx="1783922" cy="10443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/>
                <a:t>CoNLL</a:t>
              </a:r>
              <a:r>
                <a:rPr lang="en-US" altLang="ko-KR" dirty="0"/>
                <a:t> </a:t>
              </a:r>
              <a:r>
                <a:rPr lang="en-US" altLang="ko-KR" kern="1200"/>
                <a:t>2003 </a:t>
              </a:r>
              <a:endParaRPr lang="ko-KR" altLang="en-US" kern="12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00A9984-12AA-455A-934D-23923F7F0C8E}"/>
              </a:ext>
            </a:extLst>
          </p:cNvPr>
          <p:cNvSpPr txBox="1"/>
          <p:nvPr/>
        </p:nvSpPr>
        <p:spPr>
          <a:xfrm>
            <a:off x="6607732" y="2661927"/>
            <a:ext cx="756958" cy="39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9FB1048-BF3B-4B5F-A7DD-1002BBB62589}"/>
              </a:ext>
            </a:extLst>
          </p:cNvPr>
          <p:cNvGrpSpPr/>
          <p:nvPr/>
        </p:nvGrpSpPr>
        <p:grpSpPr>
          <a:xfrm>
            <a:off x="6211801" y="2607165"/>
            <a:ext cx="852858" cy="434307"/>
            <a:chOff x="5302843" y="0"/>
            <a:chExt cx="1848906" cy="1109343"/>
          </a:xfrm>
          <a:solidFill>
            <a:srgbClr val="92D050"/>
          </a:solidFill>
          <a:scene3d>
            <a:camera prst="orthographicFront"/>
            <a:lightRig rig="flat" dir="t"/>
          </a:scene3d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F96175EC-5B3F-438D-AD81-1B3B4EAFAB1C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사각형: 둥근 모서리 4">
              <a:extLst>
                <a:ext uri="{FF2B5EF4-FFF2-40B4-BE49-F238E27FC236}">
                  <a16:creationId xmlns:a16="http://schemas.microsoft.com/office/drawing/2014/main" id="{A3C3AC46-5B18-4644-9DCA-540939DC9E03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Word</a:t>
              </a:r>
              <a:endParaRPr lang="ko-KR" altLang="en-US" kern="1200" dirty="0"/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525B7BD-5747-4641-AB88-31D15925193C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610103" y="2057130"/>
            <a:ext cx="1" cy="47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332E03EA-7EEC-4986-8F61-86DC9E62CFE6}"/>
              </a:ext>
            </a:extLst>
          </p:cNvPr>
          <p:cNvSpPr/>
          <p:nvPr/>
        </p:nvSpPr>
        <p:spPr>
          <a:xfrm>
            <a:off x="7194753" y="2619886"/>
            <a:ext cx="938974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/>
              <a:t> </a:t>
            </a:r>
            <a:r>
              <a:rPr lang="en-US" altLang="ko-KR" sz="1200" kern="1200"/>
              <a:t>1. extract</a:t>
            </a:r>
            <a:endParaRPr lang="ko-KR" altLang="en-US" sz="1200" kern="1200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3A49AC8-AC7C-4187-9227-8C3483F75D2D}"/>
              </a:ext>
            </a:extLst>
          </p:cNvPr>
          <p:cNvGrpSpPr/>
          <p:nvPr/>
        </p:nvGrpSpPr>
        <p:grpSpPr>
          <a:xfrm>
            <a:off x="7981272" y="4265220"/>
            <a:ext cx="1582326" cy="1284018"/>
            <a:chOff x="9593558" y="3999135"/>
            <a:chExt cx="1582326" cy="128401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FFE6A0C-B8FB-4308-8D5A-81BF75943CB6}"/>
                </a:ext>
              </a:extLst>
            </p:cNvPr>
            <p:cNvSpPr txBox="1"/>
            <p:nvPr/>
          </p:nvSpPr>
          <p:spPr>
            <a:xfrm>
              <a:off x="10287912" y="399913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r>
                <a:rPr lang="en-US" altLang="ko-KR" sz="1200"/>
                <a:t>00</a:t>
              </a:r>
              <a:endParaRPr lang="en-US" sz="1200" dirty="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B971498-9880-40C1-8668-9E731ECC4192}"/>
                </a:ext>
              </a:extLst>
            </p:cNvPr>
            <p:cNvGrpSpPr/>
            <p:nvPr/>
          </p:nvGrpSpPr>
          <p:grpSpPr>
            <a:xfrm>
              <a:off x="9754049" y="4315432"/>
              <a:ext cx="1421835" cy="967721"/>
              <a:chOff x="6044803" y="4086766"/>
              <a:chExt cx="1421835" cy="967721"/>
            </a:xfrm>
          </p:grpSpPr>
          <p:sp>
            <p:nvSpPr>
              <p:cNvPr id="122" name="순서도: 처리 121">
                <a:extLst>
                  <a:ext uri="{FF2B5EF4-FFF2-40B4-BE49-F238E27FC236}">
                    <a16:creationId xmlns:a16="http://schemas.microsoft.com/office/drawing/2014/main" id="{80D6B5E2-091F-41B8-8139-D7D4B50C49D2}"/>
                  </a:ext>
                </a:extLst>
              </p:cNvPr>
              <p:cNvSpPr/>
              <p:nvPr/>
            </p:nvSpPr>
            <p:spPr>
              <a:xfrm>
                <a:off x="6253021" y="4086766"/>
                <a:ext cx="1102023" cy="967721"/>
              </a:xfrm>
              <a:prstGeom prst="flowChartProcess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7FAD21B-1BFA-47E4-91ED-523B50C19B78}"/>
                  </a:ext>
                </a:extLst>
              </p:cNvPr>
              <p:cNvSpPr txBox="1"/>
              <p:nvPr/>
            </p:nvSpPr>
            <p:spPr>
              <a:xfrm>
                <a:off x="6044803" y="4356508"/>
                <a:ext cx="1421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Embedding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                        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Lookup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7AEC0E3-3416-46BA-82E3-E7413EE47AC8}"/>
                </a:ext>
              </a:extLst>
            </p:cNvPr>
            <p:cNvSpPr txBox="1"/>
            <p:nvPr/>
          </p:nvSpPr>
          <p:spPr>
            <a:xfrm>
              <a:off x="9593558" y="46440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84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42993C2-30F7-427C-A65C-96E245D021CA}"/>
              </a:ext>
            </a:extLst>
          </p:cNvPr>
          <p:cNvSpPr/>
          <p:nvPr/>
        </p:nvSpPr>
        <p:spPr>
          <a:xfrm>
            <a:off x="8007504" y="4922043"/>
            <a:ext cx="270941" cy="261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797BC89-23CC-4489-83D9-170D7243FD6D}"/>
              </a:ext>
            </a:extLst>
          </p:cNvPr>
          <p:cNvCxnSpPr>
            <a:cxnSpLocks/>
          </p:cNvCxnSpPr>
          <p:nvPr/>
        </p:nvCxnSpPr>
        <p:spPr>
          <a:xfrm>
            <a:off x="8160003" y="5183493"/>
            <a:ext cx="0" cy="177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8C270C-EE80-4B39-B06D-6E89DE6CA2EE}"/>
              </a:ext>
            </a:extLst>
          </p:cNvPr>
          <p:cNvCxnSpPr/>
          <p:nvPr/>
        </p:nvCxnSpPr>
        <p:spPr>
          <a:xfrm flipH="1">
            <a:off x="7680732" y="5361055"/>
            <a:ext cx="4792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F5BD749-C1FE-4D1E-973C-684AECB4BEC5}"/>
              </a:ext>
            </a:extLst>
          </p:cNvPr>
          <p:cNvSpPr txBox="1"/>
          <p:nvPr/>
        </p:nvSpPr>
        <p:spPr>
          <a:xfrm>
            <a:off x="6779992" y="5243674"/>
            <a:ext cx="1205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Character </a:t>
            </a:r>
            <a:r>
              <a:rPr lang="ko-KR" altLang="en-US" sz="1100"/>
              <a:t>수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92A937-6B67-447B-9AFB-AE0FEC4DAB42}"/>
              </a:ext>
            </a:extLst>
          </p:cNvPr>
          <p:cNvSpPr/>
          <p:nvPr/>
        </p:nvSpPr>
        <p:spPr>
          <a:xfrm>
            <a:off x="8718773" y="4292829"/>
            <a:ext cx="333352" cy="20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40D3862-6782-48D3-96B2-3A73E20EE468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8296182" y="4395845"/>
            <a:ext cx="422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CFA155-64A3-4023-A5E7-AAB53AF56B74}"/>
              </a:ext>
            </a:extLst>
          </p:cNvPr>
          <p:cNvSpPr txBox="1"/>
          <p:nvPr/>
        </p:nvSpPr>
        <p:spPr>
          <a:xfrm>
            <a:off x="7475956" y="4123021"/>
            <a:ext cx="120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Embedding</a:t>
            </a:r>
            <a:r>
              <a:rPr lang="ko-KR" altLang="en-US" sz="1100"/>
              <a:t> </a:t>
            </a:r>
            <a:r>
              <a:rPr lang="en-US" altLang="ko-KR" sz="1100"/>
              <a:t>dimension</a:t>
            </a:r>
            <a:endParaRPr lang="ko-KR" altLang="en-US" sz="110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E9D297F2-25AF-428C-A079-8C19DFC5F5A7}"/>
              </a:ext>
            </a:extLst>
          </p:cNvPr>
          <p:cNvSpPr/>
          <p:nvPr/>
        </p:nvSpPr>
        <p:spPr>
          <a:xfrm rot="18347871">
            <a:off x="8916996" y="3596694"/>
            <a:ext cx="1192448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4. </a:t>
            </a:r>
            <a:r>
              <a:rPr lang="ko-KR" altLang="en-US" sz="1200"/>
              <a:t>특징 추출</a:t>
            </a:r>
            <a:endParaRPr lang="ko-KR" altLang="en-US" sz="1200" kern="1200" dirty="0"/>
          </a:p>
        </p:txBody>
      </p:sp>
      <p:sp>
        <p:nvSpPr>
          <p:cNvPr id="106" name="설명선: 아래쪽 화살표 105">
            <a:extLst>
              <a:ext uri="{FF2B5EF4-FFF2-40B4-BE49-F238E27FC236}">
                <a16:creationId xmlns:a16="http://schemas.microsoft.com/office/drawing/2014/main" id="{7F920D78-AEF5-43BA-A79C-70CA5F49B003}"/>
              </a:ext>
            </a:extLst>
          </p:cNvPr>
          <p:cNvSpPr/>
          <p:nvPr/>
        </p:nvSpPr>
        <p:spPr>
          <a:xfrm>
            <a:off x="10027983" y="2431744"/>
            <a:ext cx="1163701" cy="1074336"/>
          </a:xfrm>
          <a:prstGeom prst="downArrowCallout">
            <a:avLst/>
          </a:prstGeom>
          <a:solidFill>
            <a:srgbClr val="FF674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174AF6-744A-41CF-80AD-1E76B99AFC1A}"/>
              </a:ext>
            </a:extLst>
          </p:cNvPr>
          <p:cNvSpPr txBox="1"/>
          <p:nvPr/>
        </p:nvSpPr>
        <p:spPr>
          <a:xfrm>
            <a:off x="10107481" y="2496403"/>
            <a:ext cx="121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Bi-LSTM</a:t>
            </a:r>
          </a:p>
          <a:p>
            <a:r>
              <a:rPr lang="en-US" altLang="ko-KR">
                <a:solidFill>
                  <a:schemeClr val="bg1"/>
                </a:solidFill>
              </a:rPr>
              <a:t>  CNN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9826914-AE27-4162-AE78-2C4F7F9FE56F}"/>
              </a:ext>
            </a:extLst>
          </p:cNvPr>
          <p:cNvGrpSpPr/>
          <p:nvPr/>
        </p:nvGrpSpPr>
        <p:grpSpPr>
          <a:xfrm>
            <a:off x="10879164" y="5266373"/>
            <a:ext cx="1163701" cy="1074336"/>
            <a:chOff x="10922038" y="5086003"/>
            <a:chExt cx="1163701" cy="1074336"/>
          </a:xfrm>
        </p:grpSpPr>
        <p:sp>
          <p:nvSpPr>
            <p:cNvPr id="115" name="설명선: 아래쪽 화살표 114">
              <a:extLst>
                <a:ext uri="{FF2B5EF4-FFF2-40B4-BE49-F238E27FC236}">
                  <a16:creationId xmlns:a16="http://schemas.microsoft.com/office/drawing/2014/main" id="{0FD95FDD-437F-4865-93F0-6F1B1E3B4F64}"/>
                </a:ext>
              </a:extLst>
            </p:cNvPr>
            <p:cNvSpPr/>
            <p:nvPr/>
          </p:nvSpPr>
          <p:spPr>
            <a:xfrm>
              <a:off x="10922038" y="5086003"/>
              <a:ext cx="1163701" cy="1074336"/>
            </a:xfrm>
            <a:prstGeom prst="downArrowCallout">
              <a:avLst/>
            </a:prstGeom>
            <a:solidFill>
              <a:srgbClr val="DB5066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392CF4-2970-4169-BBB5-63B8734B8996}"/>
                </a:ext>
              </a:extLst>
            </p:cNvPr>
            <p:cNvSpPr txBox="1"/>
            <p:nvPr/>
          </p:nvSpPr>
          <p:spPr>
            <a:xfrm>
              <a:off x="11109252" y="5086003"/>
              <a:ext cx="78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Bi-RNN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20587B-C21A-43D3-856A-8391D1A82C19}"/>
                </a:ext>
              </a:extLst>
            </p:cNvPr>
            <p:cNvSpPr txBox="1"/>
            <p:nvPr/>
          </p:nvSpPr>
          <p:spPr>
            <a:xfrm>
              <a:off x="11109251" y="5286064"/>
              <a:ext cx="976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Bi-LSTM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2620FC-C11A-4DAF-BFA7-6076A1197F75}"/>
                </a:ext>
              </a:extLst>
            </p:cNvPr>
            <p:cNvSpPr txBox="1"/>
            <p:nvPr/>
          </p:nvSpPr>
          <p:spPr>
            <a:xfrm>
              <a:off x="11099563" y="5492052"/>
              <a:ext cx="976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Bi-GRU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09" name="더하기 기호 108">
            <a:extLst>
              <a:ext uri="{FF2B5EF4-FFF2-40B4-BE49-F238E27FC236}">
                <a16:creationId xmlns:a16="http://schemas.microsoft.com/office/drawing/2014/main" id="{B16378E0-D0C4-4497-A654-6AB62741B029}"/>
              </a:ext>
            </a:extLst>
          </p:cNvPr>
          <p:cNvSpPr/>
          <p:nvPr/>
        </p:nvSpPr>
        <p:spPr>
          <a:xfrm>
            <a:off x="10406198" y="3552639"/>
            <a:ext cx="407270" cy="4088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FB1AC76-8CF4-43AF-87C7-FC51B78773D9}"/>
              </a:ext>
            </a:extLst>
          </p:cNvPr>
          <p:cNvSpPr/>
          <p:nvPr/>
        </p:nvSpPr>
        <p:spPr>
          <a:xfrm>
            <a:off x="10060242" y="4009421"/>
            <a:ext cx="1231854" cy="434307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scene3d>
            <a:camera prst="orthographicFront"/>
            <a:lightRig rig="flat" dir="t"/>
          </a:scene3d>
          <a:sp3d prstMaterial="plastic"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D5A2702-9178-4467-B449-497825B39E5D}"/>
              </a:ext>
            </a:extLst>
          </p:cNvPr>
          <p:cNvSpPr txBox="1"/>
          <p:nvPr/>
        </p:nvSpPr>
        <p:spPr>
          <a:xfrm>
            <a:off x="10174962" y="3970865"/>
            <a:ext cx="1225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   Word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Embedding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D1A862A0-56E9-4D22-AA16-500C5E258BD0}"/>
              </a:ext>
            </a:extLst>
          </p:cNvPr>
          <p:cNvSpPr/>
          <p:nvPr/>
        </p:nvSpPr>
        <p:spPr>
          <a:xfrm rot="3755134">
            <a:off x="10075126" y="4950037"/>
            <a:ext cx="953021" cy="32128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5. training</a:t>
            </a:r>
            <a:endParaRPr lang="ko-KR" altLang="en-US" sz="1200" kern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D6347D-20C3-43E0-93E3-EEAF3233C774}"/>
              </a:ext>
            </a:extLst>
          </p:cNvPr>
          <p:cNvSpPr txBox="1"/>
          <p:nvPr/>
        </p:nvSpPr>
        <p:spPr>
          <a:xfrm>
            <a:off x="10336886" y="6351687"/>
            <a:ext cx="202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FF0000"/>
                </a:solidFill>
              </a:rPr>
              <a:t>NER Prediction</a:t>
            </a:r>
            <a:endParaRPr lang="ko-KR" altLang="en-US" sz="1600">
              <a:solidFill>
                <a:srgbClr val="FF0000"/>
              </a:solidFill>
            </a:endParaRPr>
          </a:p>
        </p:txBody>
      </p:sp>
      <p:pic>
        <p:nvPicPr>
          <p:cNvPr id="74" name="그림 12">
            <a:extLst>
              <a:ext uri="{FF2B5EF4-FFF2-40B4-BE49-F238E27FC236}">
                <a16:creationId xmlns:a16="http://schemas.microsoft.com/office/drawing/2014/main" id="{9C1124B8-AE61-C04D-B7A8-3F3F6AC6D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6" y="1357260"/>
            <a:ext cx="5068586" cy="450429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A1CA865-7BE9-7247-BA4D-CD85A7E1C09B}"/>
              </a:ext>
            </a:extLst>
          </p:cNvPr>
          <p:cNvSpPr txBox="1"/>
          <p:nvPr/>
        </p:nvSpPr>
        <p:spPr>
          <a:xfrm>
            <a:off x="1292659" y="5896739"/>
            <a:ext cx="553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Character +Word data</a:t>
            </a:r>
            <a:r>
              <a:rPr lang="ko-KR" altLang="en-US" sz="1400">
                <a:solidFill>
                  <a:srgbClr val="FF0000"/>
                </a:solidFill>
              </a:rPr>
              <a:t>에 대한 실험 순서도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76" name="직사각형 83">
            <a:extLst>
              <a:ext uri="{FF2B5EF4-FFF2-40B4-BE49-F238E27FC236}">
                <a16:creationId xmlns:a16="http://schemas.microsoft.com/office/drawing/2014/main" id="{EDE64BFD-CF38-AA42-92EF-2648C083C8FC}"/>
              </a:ext>
            </a:extLst>
          </p:cNvPr>
          <p:cNvSpPr/>
          <p:nvPr/>
        </p:nvSpPr>
        <p:spPr>
          <a:xfrm>
            <a:off x="412156" y="837737"/>
            <a:ext cx="356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4.3. Character + Word Data</a:t>
            </a:r>
            <a:endParaRPr lang="ko-KR" altLang="en-US" sz="2000" b="1" dirty="0"/>
          </a:p>
        </p:txBody>
      </p:sp>
      <p:cxnSp>
        <p:nvCxnSpPr>
          <p:cNvPr id="77" name="직선 연결선[R] 21">
            <a:extLst>
              <a:ext uri="{FF2B5EF4-FFF2-40B4-BE49-F238E27FC236}">
                <a16:creationId xmlns:a16="http://schemas.microsoft.com/office/drawing/2014/main" id="{63D98AE9-1E02-DF40-98A3-B24A40E6DEAB}"/>
              </a:ext>
            </a:extLst>
          </p:cNvPr>
          <p:cNvCxnSpPr>
            <a:cxnSpLocks/>
          </p:cNvCxnSpPr>
          <p:nvPr/>
        </p:nvCxnSpPr>
        <p:spPr>
          <a:xfrm>
            <a:off x="5959248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4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FB22-3A78-49A6-8A9C-F6632E6D152D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4.3.2. </a:t>
            </a:r>
            <a:r>
              <a:rPr lang="ko-KR" altLang="en-US" sz="2000" b="1" dirty="0"/>
              <a:t>실험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22BAE-C8E2-46BF-AD37-5216A83E408F}"/>
              </a:ext>
            </a:extLst>
          </p:cNvPr>
          <p:cNvSpPr txBox="1"/>
          <p:nvPr/>
        </p:nvSpPr>
        <p:spPr>
          <a:xfrm>
            <a:off x="0" y="1243686"/>
            <a:ext cx="64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▶ </a:t>
            </a:r>
            <a:r>
              <a:rPr lang="en-US" altLang="ko-KR" b="1" dirty="0">
                <a:solidFill>
                  <a:srgbClr val="0070C0"/>
                </a:solidFill>
              </a:rPr>
              <a:t>Word Data(4.2.3)</a:t>
            </a:r>
            <a:r>
              <a:rPr lang="ko-KR" altLang="en-US" b="1" dirty="0">
                <a:solidFill>
                  <a:srgbClr val="0070C0"/>
                </a:solidFill>
              </a:rPr>
              <a:t>에 대한 실험 방식과 동일하게 진행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C97DD-83AB-4AA7-88B4-F00D14C0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2" y="2074068"/>
            <a:ext cx="4814061" cy="1652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62B4CC-966B-47FF-A8AC-B6F25210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592" y="2074068"/>
            <a:ext cx="4794377" cy="156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7C7C0-1D2B-4856-91FA-79D1577E9E40}"/>
              </a:ext>
            </a:extLst>
          </p:cNvPr>
          <p:cNvSpPr txBox="1"/>
          <p:nvPr/>
        </p:nvSpPr>
        <p:spPr>
          <a:xfrm>
            <a:off x="159885" y="3698296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Char(Bi-LSTM) + Word Data</a:t>
            </a:r>
            <a:r>
              <a:rPr lang="ko-KR" altLang="en-US" sz="1400">
                <a:solidFill>
                  <a:srgbClr val="FF0000"/>
                </a:solidFill>
              </a:rPr>
              <a:t>를 이용한 </a:t>
            </a:r>
            <a:r>
              <a:rPr lang="en-US" altLang="ko-KR" sz="1400">
                <a:solidFill>
                  <a:srgbClr val="FF0000"/>
                </a:solidFill>
              </a:rPr>
              <a:t>NER </a:t>
            </a:r>
            <a:r>
              <a:rPr lang="ko-KR" altLang="en-US" sz="1400">
                <a:solidFill>
                  <a:srgbClr val="FF0000"/>
                </a:solidFill>
              </a:rPr>
              <a:t>예측의 모델 성능 평가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DBA1-7B86-4CEA-8A18-9FDA680BE00C}"/>
              </a:ext>
            </a:extLst>
          </p:cNvPr>
          <p:cNvSpPr txBox="1"/>
          <p:nvPr/>
        </p:nvSpPr>
        <p:spPr>
          <a:xfrm>
            <a:off x="6226665" y="3698296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Char(CNN) + Word Data</a:t>
            </a:r>
            <a:r>
              <a:rPr lang="ko-KR" altLang="en-US" sz="1400">
                <a:solidFill>
                  <a:srgbClr val="FF0000"/>
                </a:solidFill>
              </a:rPr>
              <a:t>를 이용한 </a:t>
            </a:r>
            <a:r>
              <a:rPr lang="en-US" altLang="ko-KR" sz="1400">
                <a:solidFill>
                  <a:srgbClr val="FF0000"/>
                </a:solidFill>
              </a:rPr>
              <a:t>NER </a:t>
            </a:r>
            <a:r>
              <a:rPr lang="ko-KR" altLang="en-US" sz="1400">
                <a:solidFill>
                  <a:srgbClr val="FF0000"/>
                </a:solidFill>
              </a:rPr>
              <a:t>예측의 모델 성능 평가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53D0F7-6585-4F75-9985-DD2544955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398" y="4640850"/>
            <a:ext cx="2556237" cy="1068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DBA862-E89F-479A-83A4-2DB5FBE4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871" y="4640967"/>
            <a:ext cx="2496890" cy="989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B542D-8ACC-476F-A9E5-B9B20189EC2A}"/>
              </a:ext>
            </a:extLst>
          </p:cNvPr>
          <p:cNvSpPr txBox="1"/>
          <p:nvPr/>
        </p:nvSpPr>
        <p:spPr>
          <a:xfrm>
            <a:off x="8149687" y="5661262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Bi-RNN </a:t>
            </a:r>
            <a:r>
              <a:rPr lang="ko-KR" altLang="en-US" sz="1400">
                <a:solidFill>
                  <a:srgbClr val="FF0000"/>
                </a:solidFill>
              </a:rPr>
              <a:t>대비 향상율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6A355-9597-4D1D-B593-91DECD6DB9E5}"/>
              </a:ext>
            </a:extLst>
          </p:cNvPr>
          <p:cNvSpPr txBox="1"/>
          <p:nvPr/>
        </p:nvSpPr>
        <p:spPr>
          <a:xfrm>
            <a:off x="1804970" y="5661262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Bi-RNN </a:t>
            </a:r>
            <a:r>
              <a:rPr lang="ko-KR" altLang="en-US" sz="1400">
                <a:solidFill>
                  <a:srgbClr val="FF0000"/>
                </a:solidFill>
              </a:rPr>
              <a:t>대비 향상율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cxnSp>
        <p:nvCxnSpPr>
          <p:cNvPr id="14" name="직선 연결선[R] 21">
            <a:extLst>
              <a:ext uri="{FF2B5EF4-FFF2-40B4-BE49-F238E27FC236}">
                <a16:creationId xmlns:a16="http://schemas.microsoft.com/office/drawing/2014/main" id="{9218F829-2DF0-C648-8595-604E17FEC396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12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FF8BD-B0DA-49F9-B899-97753CDE130A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  론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4EB83-7CE5-4926-9800-4B2E0BC16CCF}"/>
              </a:ext>
            </a:extLst>
          </p:cNvPr>
          <p:cNvSpPr txBox="1"/>
          <p:nvPr/>
        </p:nvSpPr>
        <p:spPr>
          <a:xfrm>
            <a:off x="4299104" y="635421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학습 데이터 및 </a:t>
            </a:r>
            <a:r>
              <a:rPr lang="ko-KR" altLang="en-US" sz="1400" dirty="0" err="1">
                <a:solidFill>
                  <a:srgbClr val="FF0000"/>
                </a:solidFill>
              </a:rPr>
              <a:t>딥러닝</a:t>
            </a:r>
            <a:r>
              <a:rPr lang="ko-KR" altLang="en-US" sz="1400" dirty="0">
                <a:solidFill>
                  <a:srgbClr val="FF0000"/>
                </a:solidFill>
              </a:rPr>
              <a:t> 모델 별 성능 평가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5E4809-37A6-754C-A865-22655027CF2E}"/>
              </a:ext>
            </a:extLst>
          </p:cNvPr>
          <p:cNvGrpSpPr/>
          <p:nvPr/>
        </p:nvGrpSpPr>
        <p:grpSpPr>
          <a:xfrm>
            <a:off x="2386968" y="872155"/>
            <a:ext cx="7418063" cy="1793911"/>
            <a:chOff x="0" y="1174021"/>
            <a:chExt cx="5829300" cy="14097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9399EB-7031-4FB4-8CA0-F0019232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74021"/>
              <a:ext cx="5829300" cy="14097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DCB45D-83DA-4880-A290-68A6CD7F640F}"/>
                </a:ext>
              </a:extLst>
            </p:cNvPr>
            <p:cNvSpPr/>
            <p:nvPr/>
          </p:nvSpPr>
          <p:spPr>
            <a:xfrm>
              <a:off x="3089563" y="2236978"/>
              <a:ext cx="1149927" cy="22956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11DEA6-2111-47EB-A3EE-989E55CC4D9D}"/>
                </a:ext>
              </a:extLst>
            </p:cNvPr>
            <p:cNvSpPr/>
            <p:nvPr/>
          </p:nvSpPr>
          <p:spPr>
            <a:xfrm>
              <a:off x="1646210" y="1625354"/>
              <a:ext cx="1149927" cy="229565"/>
            </a:xfrm>
            <a:prstGeom prst="rect">
              <a:avLst/>
            </a:prstGeom>
            <a:noFill/>
            <a:ln w="222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5D46D29-F48B-0544-B4DA-55AC1B0ACDF9}"/>
              </a:ext>
            </a:extLst>
          </p:cNvPr>
          <p:cNvSpPr txBox="1"/>
          <p:nvPr/>
        </p:nvSpPr>
        <p:spPr>
          <a:xfrm>
            <a:off x="243315" y="2752830"/>
            <a:ext cx="5489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>
                <a:solidFill>
                  <a:srgbClr val="FF0000"/>
                </a:solidFill>
              </a:rPr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않고 학습을 했을 때와 </a:t>
            </a:r>
            <a:r>
              <a:rPr lang="en-US" altLang="ko-KR" sz="1400" dirty="0">
                <a:solidFill>
                  <a:srgbClr val="FF0000"/>
                </a:solidFill>
              </a:rPr>
              <a:t>Bi-LSTM</a:t>
            </a:r>
            <a:r>
              <a:rPr lang="ko-KR" altLang="en-US" sz="1400" dirty="0" err="1"/>
              <a:t>으로</a:t>
            </a:r>
            <a:endParaRPr lang="en-US" altLang="ko-KR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학습시킨 후 전체 모델 학습을 했을 때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평균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5.16</a:t>
            </a:r>
            <a:r>
              <a:rPr lang="ko-KR" altLang="en-US" sz="1400" dirty="0"/>
              <a:t> 상승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1CA5F-2826-6C42-90DE-76A9533C81D7}"/>
              </a:ext>
            </a:extLst>
          </p:cNvPr>
          <p:cNvSpPr txBox="1"/>
          <p:nvPr/>
        </p:nvSpPr>
        <p:spPr>
          <a:xfrm>
            <a:off x="243315" y="3560242"/>
            <a:ext cx="5361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>
                <a:solidFill>
                  <a:srgbClr val="FF0000"/>
                </a:solidFill>
              </a:rPr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않고 학습을 했을 때와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CNN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/>
              <a:t>으로</a:t>
            </a:r>
            <a:endParaRPr lang="en-US" altLang="ko-KR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학습시킨 후 전체 모델 학습을 했을 때</a:t>
            </a:r>
            <a:r>
              <a:rPr lang="ko-KR" altLang="en-US" sz="1400" dirty="0">
                <a:solidFill>
                  <a:srgbClr val="FF0000"/>
                </a:solidFill>
              </a:rPr>
              <a:t> 평균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5.27</a:t>
            </a:r>
            <a:r>
              <a:rPr lang="ko-KR" altLang="en-US" sz="1400" dirty="0"/>
              <a:t> 상승 </a:t>
            </a:r>
          </a:p>
        </p:txBody>
      </p:sp>
      <p:grpSp>
        <p:nvGrpSpPr>
          <p:cNvPr id="31" name="그룹 23">
            <a:extLst>
              <a:ext uri="{FF2B5EF4-FFF2-40B4-BE49-F238E27FC236}">
                <a16:creationId xmlns:a16="http://schemas.microsoft.com/office/drawing/2014/main" id="{05E8F208-CA48-5342-BB26-3B2BFE4F4C34}"/>
              </a:ext>
            </a:extLst>
          </p:cNvPr>
          <p:cNvGrpSpPr/>
          <p:nvPr/>
        </p:nvGrpSpPr>
        <p:grpSpPr>
          <a:xfrm>
            <a:off x="1610674" y="4487923"/>
            <a:ext cx="3253903" cy="982005"/>
            <a:chOff x="192507" y="4449663"/>
            <a:chExt cx="3253903" cy="9820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8D286F-D8EE-894A-9B88-932796A18897}"/>
                </a:ext>
              </a:extLst>
            </p:cNvPr>
            <p:cNvSpPr txBox="1"/>
            <p:nvPr/>
          </p:nvSpPr>
          <p:spPr>
            <a:xfrm>
              <a:off x="192507" y="4449663"/>
              <a:ext cx="962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None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F5A9BD-0769-A047-9A11-056D0E931F86}"/>
                </a:ext>
              </a:extLst>
            </p:cNvPr>
            <p:cNvSpPr txBox="1"/>
            <p:nvPr/>
          </p:nvSpPr>
          <p:spPr>
            <a:xfrm>
              <a:off x="2337727" y="4449663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Bi-LSTM</a:t>
              </a:r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EDA56B-48F9-5B43-A14B-CA08C25210C7}"/>
                </a:ext>
              </a:extLst>
            </p:cNvPr>
            <p:cNvSpPr txBox="1"/>
            <p:nvPr/>
          </p:nvSpPr>
          <p:spPr>
            <a:xfrm>
              <a:off x="192507" y="4950304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None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A72A5C-F0D9-7A4A-BE36-9710CE87EBFE}"/>
                </a:ext>
              </a:extLst>
            </p:cNvPr>
            <p:cNvSpPr txBox="1"/>
            <p:nvPr/>
          </p:nvSpPr>
          <p:spPr>
            <a:xfrm>
              <a:off x="2337727" y="4919911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CNN</a:t>
              </a:r>
              <a:endParaRPr lang="ko-KR" altLang="en-US" dirty="0"/>
            </a:p>
          </p:txBody>
        </p:sp>
        <p:cxnSp>
          <p:nvCxnSpPr>
            <p:cNvPr id="36" name="직선 화살표 연결선 19">
              <a:extLst>
                <a:ext uri="{FF2B5EF4-FFF2-40B4-BE49-F238E27FC236}">
                  <a16:creationId xmlns:a16="http://schemas.microsoft.com/office/drawing/2014/main" id="{77D2026A-FBFC-614E-8F57-498D85DA7B02}"/>
                </a:ext>
              </a:extLst>
            </p:cNvPr>
            <p:cNvCxnSpPr>
              <a:cxnSpLocks/>
            </p:cNvCxnSpPr>
            <p:nvPr/>
          </p:nvCxnSpPr>
          <p:spPr>
            <a:xfrm>
              <a:off x="1264597" y="4634329"/>
              <a:ext cx="10661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20">
              <a:extLst>
                <a:ext uri="{FF2B5EF4-FFF2-40B4-BE49-F238E27FC236}">
                  <a16:creationId xmlns:a16="http://schemas.microsoft.com/office/drawing/2014/main" id="{621434EE-6233-144A-B993-1423D207CF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0736" y="5128317"/>
              <a:ext cx="10661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A066F2-67D6-024F-8205-4AE9C1AB7D4B}"/>
                </a:ext>
              </a:extLst>
            </p:cNvPr>
            <p:cNvSpPr txBox="1"/>
            <p:nvPr/>
          </p:nvSpPr>
          <p:spPr>
            <a:xfrm>
              <a:off x="1217743" y="4634329"/>
              <a:ext cx="15880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</a:rPr>
                <a:t>약 </a:t>
              </a:r>
              <a:r>
                <a:rPr lang="en-US" altLang="ko-KR" sz="1050" dirty="0">
                  <a:solidFill>
                    <a:srgbClr val="FF0000"/>
                  </a:solidFill>
                </a:rPr>
                <a:t>5.16 % </a:t>
              </a:r>
              <a:r>
                <a:rPr lang="ko-KR" altLang="en-US" sz="1050" dirty="0">
                  <a:solidFill>
                    <a:srgbClr val="FF0000"/>
                  </a:solidFill>
                </a:rPr>
                <a:t>상승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7441FC-C9CB-AC41-81C3-682B97886F5B}"/>
                </a:ext>
              </a:extLst>
            </p:cNvPr>
            <p:cNvSpPr txBox="1"/>
            <p:nvPr/>
          </p:nvSpPr>
          <p:spPr>
            <a:xfrm>
              <a:off x="1245693" y="5177752"/>
              <a:ext cx="12527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</a:rPr>
                <a:t>약 </a:t>
              </a:r>
              <a:r>
                <a:rPr lang="en-US" altLang="ko-KR" sz="1050" dirty="0">
                  <a:solidFill>
                    <a:srgbClr val="FF0000"/>
                  </a:solidFill>
                </a:rPr>
                <a:t>5.27% </a:t>
              </a:r>
              <a:r>
                <a:rPr lang="ko-KR" altLang="en-US" sz="1050" dirty="0">
                  <a:solidFill>
                    <a:srgbClr val="FF0000"/>
                  </a:solidFill>
                </a:rPr>
                <a:t>상승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08926C-5E05-AC44-B01D-C4CD19F3B424}"/>
              </a:ext>
            </a:extLst>
          </p:cNvPr>
          <p:cNvSpPr txBox="1"/>
          <p:nvPr/>
        </p:nvSpPr>
        <p:spPr>
          <a:xfrm>
            <a:off x="1129522" y="5958612"/>
            <a:ext cx="394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&lt; character data</a:t>
            </a:r>
            <a:r>
              <a:rPr lang="ko-KR" altLang="en-US" sz="1400" dirty="0">
                <a:solidFill>
                  <a:srgbClr val="FF0000"/>
                </a:solidFill>
              </a:rPr>
              <a:t> 사용에 따른 성능 변화 비교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EBDB4E-604A-1E42-B4F4-897598A82792}"/>
              </a:ext>
            </a:extLst>
          </p:cNvPr>
          <p:cNvSpPr txBox="1"/>
          <p:nvPr/>
        </p:nvSpPr>
        <p:spPr>
          <a:xfrm>
            <a:off x="1597200" y="5446145"/>
            <a:ext cx="11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Bi-LSTM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8F71D4-AE91-8346-96EC-6E5706A2864E}"/>
              </a:ext>
            </a:extLst>
          </p:cNvPr>
          <p:cNvSpPr txBox="1"/>
          <p:nvPr/>
        </p:nvSpPr>
        <p:spPr>
          <a:xfrm>
            <a:off x="3742420" y="5415752"/>
            <a:ext cx="11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cxnSp>
        <p:nvCxnSpPr>
          <p:cNvPr id="42" name="직선 화살표 연결선 20">
            <a:extLst>
              <a:ext uri="{FF2B5EF4-FFF2-40B4-BE49-F238E27FC236}">
                <a16:creationId xmlns:a16="http://schemas.microsoft.com/office/drawing/2014/main" id="{C613AEAC-2970-0549-BC86-B16D961DF878}"/>
              </a:ext>
            </a:extLst>
          </p:cNvPr>
          <p:cNvCxnSpPr>
            <a:cxnSpLocks/>
          </p:cNvCxnSpPr>
          <p:nvPr/>
        </p:nvCxnSpPr>
        <p:spPr>
          <a:xfrm>
            <a:off x="2665429" y="5624158"/>
            <a:ext cx="10661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7AA9CD-2527-6847-925C-D67019CEE5FF}"/>
              </a:ext>
            </a:extLst>
          </p:cNvPr>
          <p:cNvSpPr txBox="1"/>
          <p:nvPr/>
        </p:nvSpPr>
        <p:spPr>
          <a:xfrm>
            <a:off x="2664900" y="5673593"/>
            <a:ext cx="12527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약 </a:t>
            </a:r>
            <a:r>
              <a:rPr lang="en-US" altLang="ko-KR" sz="1050" dirty="0">
                <a:solidFill>
                  <a:srgbClr val="FF0000"/>
                </a:solidFill>
              </a:rPr>
              <a:t>0.11% </a:t>
            </a:r>
            <a:r>
              <a:rPr lang="ko-KR" altLang="en-US" sz="1050" dirty="0">
                <a:solidFill>
                  <a:srgbClr val="FF0000"/>
                </a:solidFill>
              </a:rPr>
              <a:t>상승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9992EE-7719-F441-9B74-C394D141B984}"/>
              </a:ext>
            </a:extLst>
          </p:cNvPr>
          <p:cNvSpPr txBox="1"/>
          <p:nvPr/>
        </p:nvSpPr>
        <p:spPr>
          <a:xfrm>
            <a:off x="6427232" y="2752830"/>
            <a:ext cx="536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>
                <a:solidFill>
                  <a:srgbClr val="FF0000"/>
                </a:solidFill>
              </a:rPr>
              <a:t>CNN + Bi-LSTM </a:t>
            </a:r>
            <a:r>
              <a:rPr lang="ko-KR" altLang="en-US" sz="1400" dirty="0"/>
              <a:t>모델을 사용 했을 때 </a:t>
            </a:r>
            <a:r>
              <a:rPr lang="en-US" altLang="ko-KR" sz="1400" dirty="0">
                <a:solidFill>
                  <a:srgbClr val="FF0000"/>
                </a:solidFill>
              </a:rPr>
              <a:t>88.406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가장 좋은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 성능을 나타냈으며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가장 </a:t>
            </a:r>
            <a:r>
              <a:rPr lang="ko-KR" altLang="en-US" sz="1400" dirty="0">
                <a:solidFill>
                  <a:srgbClr val="0070C0"/>
                </a:solidFill>
              </a:rPr>
              <a:t>최하의 성능</a:t>
            </a:r>
            <a:r>
              <a:rPr lang="ko-KR" altLang="en-US" sz="1400" dirty="0"/>
              <a:t>을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보인 모델은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</a:t>
            </a:r>
            <a:r>
              <a:rPr lang="en-US" altLang="ko-KR" sz="1400" dirty="0">
                <a:solidFill>
                  <a:srgbClr val="0070C0"/>
                </a:solidFill>
              </a:rPr>
              <a:t>Character data</a:t>
            </a:r>
            <a:r>
              <a:rPr lang="ko-KR" altLang="en-US" sz="1400" dirty="0" err="1">
                <a:solidFill>
                  <a:srgbClr val="0070C0"/>
                </a:solidFill>
              </a:rPr>
              <a:t>를</a:t>
            </a:r>
            <a:r>
              <a:rPr lang="ko-KR" altLang="en-US" sz="1400" dirty="0">
                <a:solidFill>
                  <a:srgbClr val="0070C0"/>
                </a:solidFill>
              </a:rPr>
              <a:t> 사용하지 않고 </a:t>
            </a:r>
            <a:r>
              <a:rPr lang="en-US" altLang="ko-KR" sz="1400" dirty="0">
                <a:solidFill>
                  <a:srgbClr val="0070C0"/>
                </a:solidFill>
              </a:rPr>
              <a:t>Bi-RNN</a:t>
            </a:r>
            <a:r>
              <a:rPr lang="ko-KR" altLang="en-US" sz="1400" dirty="0">
                <a:solidFill>
                  <a:srgbClr val="0070C0"/>
                </a:solidFill>
              </a:rPr>
              <a:t> 모델</a:t>
            </a:r>
            <a:r>
              <a:rPr lang="ko-KR" altLang="en-US" sz="1400" dirty="0"/>
              <a:t>을 사용했을 때</a:t>
            </a:r>
            <a:endParaRPr lang="en-US" altLang="ko-KR" sz="1400" dirty="0"/>
          </a:p>
          <a:p>
            <a:r>
              <a:rPr lang="en-US" altLang="ko-KR" sz="1400"/>
              <a:t> </a:t>
            </a:r>
            <a:r>
              <a:rPr lang="ko-KR" altLang="en-US" sz="1400"/>
              <a:t>  이며</a:t>
            </a:r>
            <a:r>
              <a:rPr lang="en-US" altLang="ko-KR" sz="1400"/>
              <a:t>,</a:t>
            </a:r>
            <a:r>
              <a:rPr lang="ko-KR" altLang="en-US" sz="140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78.169</a:t>
            </a:r>
            <a:r>
              <a:rPr lang="ko-KR" altLang="en-US" sz="1400" dirty="0"/>
              <a:t>의 성능을 보임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45" name="그룹 23">
            <a:extLst>
              <a:ext uri="{FF2B5EF4-FFF2-40B4-BE49-F238E27FC236}">
                <a16:creationId xmlns:a16="http://schemas.microsoft.com/office/drawing/2014/main" id="{7A9FD563-B421-4340-B775-B2C2A188F37D}"/>
              </a:ext>
            </a:extLst>
          </p:cNvPr>
          <p:cNvGrpSpPr/>
          <p:nvPr/>
        </p:nvGrpSpPr>
        <p:grpSpPr>
          <a:xfrm>
            <a:off x="7648603" y="3822824"/>
            <a:ext cx="3253903" cy="952164"/>
            <a:chOff x="192507" y="4449663"/>
            <a:chExt cx="3253903" cy="9521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7211E1-0325-1E4C-865E-283733F3A39C}"/>
                </a:ext>
              </a:extLst>
            </p:cNvPr>
            <p:cNvSpPr txBox="1"/>
            <p:nvPr/>
          </p:nvSpPr>
          <p:spPr>
            <a:xfrm>
              <a:off x="192507" y="4449663"/>
              <a:ext cx="962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Bi-RNN</a:t>
              </a:r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62512C-1B13-274E-ABF0-819E4F8539E0}"/>
                </a:ext>
              </a:extLst>
            </p:cNvPr>
            <p:cNvSpPr txBox="1"/>
            <p:nvPr/>
          </p:nvSpPr>
          <p:spPr>
            <a:xfrm>
              <a:off x="2337727" y="4449663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Bi-LSTM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603A53-0320-6D4A-B8E7-3187D7297B1A}"/>
                </a:ext>
              </a:extLst>
            </p:cNvPr>
            <p:cNvSpPr txBox="1"/>
            <p:nvPr/>
          </p:nvSpPr>
          <p:spPr>
            <a:xfrm>
              <a:off x="192507" y="4950304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Bi-LSTM</a:t>
              </a:r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9DF30D-E309-514E-845D-8CBB31F67F70}"/>
                </a:ext>
              </a:extLst>
            </p:cNvPr>
            <p:cNvSpPr txBox="1"/>
            <p:nvPr/>
          </p:nvSpPr>
          <p:spPr>
            <a:xfrm>
              <a:off x="2337727" y="4919911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Bi-GRU</a:t>
              </a:r>
              <a:endParaRPr lang="ko-KR" altLang="en-US" dirty="0"/>
            </a:p>
          </p:txBody>
        </p:sp>
        <p:cxnSp>
          <p:nvCxnSpPr>
            <p:cNvPr id="50" name="직선 화살표 연결선 19">
              <a:extLst>
                <a:ext uri="{FF2B5EF4-FFF2-40B4-BE49-F238E27FC236}">
                  <a16:creationId xmlns:a16="http://schemas.microsoft.com/office/drawing/2014/main" id="{F35E600E-F6A8-0B4F-A723-E821BBAF458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597" y="4634329"/>
              <a:ext cx="10661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20">
              <a:extLst>
                <a:ext uri="{FF2B5EF4-FFF2-40B4-BE49-F238E27FC236}">
                  <a16:creationId xmlns:a16="http://schemas.microsoft.com/office/drawing/2014/main" id="{80B03C3B-626D-9647-BB96-5B1C1E1041FC}"/>
                </a:ext>
              </a:extLst>
            </p:cNvPr>
            <p:cNvCxnSpPr>
              <a:cxnSpLocks/>
            </p:cNvCxnSpPr>
            <p:nvPr/>
          </p:nvCxnSpPr>
          <p:spPr>
            <a:xfrm>
              <a:off x="1260736" y="5128317"/>
              <a:ext cx="1066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EE67C7B-0A9A-CC4C-847A-D05E2B6F8428}"/>
                </a:ext>
              </a:extLst>
            </p:cNvPr>
            <p:cNvSpPr txBox="1"/>
            <p:nvPr/>
          </p:nvSpPr>
          <p:spPr>
            <a:xfrm>
              <a:off x="1217743" y="4634329"/>
              <a:ext cx="15880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FF0000"/>
                  </a:solidFill>
                </a:rPr>
                <a:t>약 </a:t>
              </a:r>
              <a:r>
                <a:rPr lang="en-US" altLang="ko-KR" sz="1050">
                  <a:solidFill>
                    <a:srgbClr val="FF0000"/>
                  </a:solidFill>
                </a:rPr>
                <a:t>3 ~ 6 % </a:t>
              </a:r>
              <a:r>
                <a:rPr lang="ko-KR" altLang="en-US" sz="1050">
                  <a:solidFill>
                    <a:srgbClr val="FF0000"/>
                  </a:solidFill>
                </a:rPr>
                <a:t>상승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4D892C-3EE4-0646-B060-5920DFEFE969}"/>
                </a:ext>
              </a:extLst>
            </p:cNvPr>
            <p:cNvSpPr txBox="1"/>
            <p:nvPr/>
          </p:nvSpPr>
          <p:spPr>
            <a:xfrm>
              <a:off x="1379345" y="5147911"/>
              <a:ext cx="12527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0070C0"/>
                  </a:solidFill>
                </a:rPr>
                <a:t>약 </a:t>
              </a:r>
              <a:r>
                <a:rPr lang="en-US" altLang="ko-KR" sz="1050" dirty="0">
                  <a:solidFill>
                    <a:srgbClr val="0070C0"/>
                  </a:solidFill>
                </a:rPr>
                <a:t>1% </a:t>
              </a:r>
              <a:r>
                <a:rPr lang="ko-KR" altLang="en-US" sz="1050" dirty="0">
                  <a:solidFill>
                    <a:srgbClr val="0070C0"/>
                  </a:solidFill>
                </a:rPr>
                <a:t>하락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E72B4C-F206-7342-96CB-D472828D1428}"/>
              </a:ext>
            </a:extLst>
          </p:cNvPr>
          <p:cNvSpPr txBox="1"/>
          <p:nvPr/>
        </p:nvSpPr>
        <p:spPr>
          <a:xfrm>
            <a:off x="8129866" y="4706837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</a:t>
            </a:r>
            <a:r>
              <a:rPr lang="ko-KR" altLang="en-US" sz="1400">
                <a:solidFill>
                  <a:srgbClr val="FF0000"/>
                </a:solidFill>
              </a:rPr>
              <a:t>모델 별 성능 변화 비교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4F52AD-1DA3-7446-983A-86C57406DD01}"/>
              </a:ext>
            </a:extLst>
          </p:cNvPr>
          <p:cNvSpPr txBox="1"/>
          <p:nvPr/>
        </p:nvSpPr>
        <p:spPr>
          <a:xfrm>
            <a:off x="6427231" y="5142669"/>
            <a:ext cx="536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평균적으로 </a:t>
            </a:r>
            <a:r>
              <a:rPr lang="en-US" altLang="ko-KR" sz="1400" dirty="0">
                <a:solidFill>
                  <a:srgbClr val="FF0000"/>
                </a:solidFill>
              </a:rPr>
              <a:t>RNN</a:t>
            </a:r>
            <a:r>
              <a:rPr lang="ko-KR" altLang="en-US" sz="1400" dirty="0"/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LSTM</a:t>
            </a:r>
            <a:r>
              <a:rPr lang="ko-KR" altLang="en-US" sz="1400" dirty="0"/>
              <a:t>의 변화는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3 ~ 6%</a:t>
            </a:r>
            <a:r>
              <a:rPr lang="ko-KR" altLang="en-US" sz="1400" dirty="0">
                <a:solidFill>
                  <a:srgbClr val="FF0000"/>
                </a:solidFill>
              </a:rPr>
              <a:t>의 상승</a:t>
            </a:r>
            <a:r>
              <a:rPr lang="ko-KR" altLang="en-US" sz="1400" dirty="0"/>
              <a:t>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있었지만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70C0"/>
                </a:solidFill>
              </a:rPr>
              <a:t>LSTM</a:t>
            </a:r>
            <a:r>
              <a:rPr lang="ko-KR" altLang="en-US" sz="1400" dirty="0"/>
              <a:t>에서 </a:t>
            </a:r>
            <a:r>
              <a:rPr lang="en-US" altLang="ko-KR" sz="1400" dirty="0">
                <a:solidFill>
                  <a:srgbClr val="0070C0"/>
                </a:solidFill>
              </a:rPr>
              <a:t>GRU</a:t>
            </a:r>
            <a:r>
              <a:rPr lang="ko-KR" altLang="en-US" sz="1400" dirty="0"/>
              <a:t>의 변화는 </a:t>
            </a:r>
            <a:r>
              <a:rPr lang="ko-KR" altLang="en-US" sz="1400" dirty="0">
                <a:solidFill>
                  <a:srgbClr val="0070C0"/>
                </a:solidFill>
              </a:rPr>
              <a:t>약 </a:t>
            </a:r>
            <a:r>
              <a:rPr lang="en-US" altLang="ko-KR" sz="1400" dirty="0">
                <a:solidFill>
                  <a:srgbClr val="0070C0"/>
                </a:solidFill>
              </a:rPr>
              <a:t>1%</a:t>
            </a:r>
            <a:r>
              <a:rPr lang="ko-KR" altLang="en-US" sz="1400" dirty="0">
                <a:solidFill>
                  <a:srgbClr val="0070C0"/>
                </a:solidFill>
              </a:rPr>
              <a:t>의 하락</a:t>
            </a:r>
            <a:r>
              <a:rPr lang="ko-KR" altLang="en-US" sz="1400" dirty="0"/>
              <a:t>이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있었음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816136-E953-C749-BD4F-371C79E4634D}"/>
              </a:ext>
            </a:extLst>
          </p:cNvPr>
          <p:cNvSpPr txBox="1"/>
          <p:nvPr/>
        </p:nvSpPr>
        <p:spPr>
          <a:xfrm>
            <a:off x="6447136" y="5836526"/>
            <a:ext cx="536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결론적으로 </a:t>
            </a:r>
            <a:r>
              <a:rPr lang="en-US" altLang="ko-KR" sz="1400" dirty="0">
                <a:solidFill>
                  <a:srgbClr val="FF0000"/>
                </a:solidFill>
              </a:rPr>
              <a:t>CoNLL-2003 dataset</a:t>
            </a:r>
            <a:r>
              <a:rPr lang="ko-KR" altLang="en-US" sz="1400" dirty="0">
                <a:solidFill>
                  <a:srgbClr val="FF0000"/>
                </a:solidFill>
              </a:rPr>
              <a:t>을 활용한 </a:t>
            </a:r>
            <a:r>
              <a:rPr lang="en-US" altLang="ko-KR" sz="1400" dirty="0">
                <a:solidFill>
                  <a:srgbClr val="FF0000"/>
                </a:solidFill>
              </a:rPr>
              <a:t>NER</a:t>
            </a:r>
            <a:r>
              <a:rPr lang="ko-KR" altLang="en-US" sz="1400" dirty="0"/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Char(CNN)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+ Bi-LSTM</a:t>
            </a:r>
            <a:r>
              <a:rPr lang="ko-KR" altLang="en-US" sz="1400" dirty="0">
                <a:solidFill>
                  <a:srgbClr val="FF0000"/>
                </a:solidFill>
              </a:rPr>
              <a:t> 모델</a:t>
            </a:r>
            <a:r>
              <a:rPr lang="ko-KR" altLang="en-US" sz="1400" dirty="0"/>
              <a:t>을 사용했을 때 가장 좋은 성능을 나타냄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9E619375-0B4E-430D-9D21-A09E2B8B9A28}"/>
              </a:ext>
            </a:extLst>
          </p:cNvPr>
          <p:cNvCxnSpPr>
            <a:cxnSpLocks/>
          </p:cNvCxnSpPr>
          <p:nvPr/>
        </p:nvCxnSpPr>
        <p:spPr>
          <a:xfrm>
            <a:off x="6024563" y="2752830"/>
            <a:ext cx="0" cy="354346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D13D5C-99DC-4EC3-BDBA-55B9DD173A95}"/>
              </a:ext>
            </a:extLst>
          </p:cNvPr>
          <p:cNvSpPr/>
          <p:nvPr/>
        </p:nvSpPr>
        <p:spPr>
          <a:xfrm>
            <a:off x="6640608" y="5693257"/>
            <a:ext cx="4974328" cy="7767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0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FF8BD-B0DA-49F9-B899-97753CDE130A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  론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426BBA-6FC7-4D1C-AFCE-9DEB0042C97E}"/>
              </a:ext>
            </a:extLst>
          </p:cNvPr>
          <p:cNvSpPr/>
          <p:nvPr/>
        </p:nvSpPr>
        <p:spPr>
          <a:xfrm>
            <a:off x="215152" y="1303929"/>
            <a:ext cx="7073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0070C0"/>
                </a:solidFill>
              </a:rPr>
              <a:t>▶ </a:t>
            </a:r>
            <a:r>
              <a:rPr lang="en-US" altLang="ko-KR" b="1">
                <a:solidFill>
                  <a:srgbClr val="0070C0"/>
                </a:solidFill>
              </a:rPr>
              <a:t>Char(CNN) + Bi-LSTM</a:t>
            </a:r>
            <a:r>
              <a:rPr lang="ko-KR" altLang="en-US" b="1">
                <a:solidFill>
                  <a:srgbClr val="0070C0"/>
                </a:solidFill>
              </a:rPr>
              <a:t> 모델에서의 </a:t>
            </a:r>
            <a:r>
              <a:rPr lang="en-US" altLang="ko-KR" b="1">
                <a:solidFill>
                  <a:srgbClr val="0070C0"/>
                </a:solidFill>
              </a:rPr>
              <a:t>Evaluate</a:t>
            </a:r>
            <a:endParaRPr lang="ko-KR" altLang="en-US" b="1">
              <a:solidFill>
                <a:srgbClr val="0070C0"/>
              </a:solidFill>
            </a:endParaRPr>
          </a:p>
        </p:txBody>
      </p:sp>
      <p:pic>
        <p:nvPicPr>
          <p:cNvPr id="6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613A7-4058-D243-B497-C78DC907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447" y="1640899"/>
            <a:ext cx="8243908" cy="293336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DB1D1-29DE-D64A-9EEB-9A2F3886F122}"/>
              </a:ext>
            </a:extLst>
          </p:cNvPr>
          <p:cNvSpPr txBox="1"/>
          <p:nvPr/>
        </p:nvSpPr>
        <p:spPr>
          <a:xfrm>
            <a:off x="863506" y="4726563"/>
            <a:ext cx="31020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Lauren is from Saudi Arabia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AFE49-7D53-D44C-9AA2-5A4E8D96BFD3}"/>
              </a:ext>
            </a:extLst>
          </p:cNvPr>
          <p:cNvSpPr txBox="1"/>
          <p:nvPr/>
        </p:nvSpPr>
        <p:spPr>
          <a:xfrm>
            <a:off x="863506" y="44187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211-848B-9243-AA71-738974DBF8C9}"/>
              </a:ext>
            </a:extLst>
          </p:cNvPr>
          <p:cNvCxnSpPr/>
          <p:nvPr/>
        </p:nvCxnSpPr>
        <p:spPr>
          <a:xfrm>
            <a:off x="4678325" y="4911229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66B6B6-3D76-8548-9825-435D7B83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55" y="4669929"/>
            <a:ext cx="29337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DB085-B7A9-8545-9715-C868C1093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455" y="5508162"/>
            <a:ext cx="3898900" cy="44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F04AFD-8A15-3740-9A50-033C72844537}"/>
              </a:ext>
            </a:extLst>
          </p:cNvPr>
          <p:cNvSpPr txBox="1"/>
          <p:nvPr/>
        </p:nvSpPr>
        <p:spPr>
          <a:xfrm>
            <a:off x="863506" y="5603582"/>
            <a:ext cx="36635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Hayeon</a:t>
            </a:r>
            <a:r>
              <a:rPr lang="en-US" dirty="0"/>
              <a:t> and Cheol </a:t>
            </a:r>
            <a:r>
              <a:rPr lang="en-US" dirty="0" err="1"/>
              <a:t>Su</a:t>
            </a:r>
            <a:r>
              <a:rPr lang="en-US" dirty="0"/>
              <a:t> are friends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B64FD-4E03-464A-8F85-E72E5034695F}"/>
              </a:ext>
            </a:extLst>
          </p:cNvPr>
          <p:cNvSpPr txBox="1"/>
          <p:nvPr/>
        </p:nvSpPr>
        <p:spPr>
          <a:xfrm>
            <a:off x="863506" y="52958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D413C-34FD-5E4E-B7B9-7F502A6D8184}"/>
              </a:ext>
            </a:extLst>
          </p:cNvPr>
          <p:cNvCxnSpPr/>
          <p:nvPr/>
        </p:nvCxnSpPr>
        <p:spPr>
          <a:xfrm>
            <a:off x="4678324" y="5790779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8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96597"/>
            <a:ext cx="150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77824" y="609316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95032" y="1496637"/>
            <a:ext cx="2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인턴쉽 타임라인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83D53-613B-4479-9089-1C3CD59BBB75}"/>
              </a:ext>
            </a:extLst>
          </p:cNvPr>
          <p:cNvSpPr txBox="1"/>
          <p:nvPr/>
        </p:nvSpPr>
        <p:spPr>
          <a:xfrm>
            <a:off x="1695032" y="1987267"/>
            <a:ext cx="2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이론적 배경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3688A-7E27-4BAD-BDFA-B92A1697C610}"/>
              </a:ext>
            </a:extLst>
          </p:cNvPr>
          <p:cNvSpPr txBox="1"/>
          <p:nvPr/>
        </p:nvSpPr>
        <p:spPr>
          <a:xfrm>
            <a:off x="1954342" y="230235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2.1. NER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028E6-CCE7-493C-8225-28E56D94BD37}"/>
              </a:ext>
            </a:extLst>
          </p:cNvPr>
          <p:cNvSpPr txBox="1"/>
          <p:nvPr/>
        </p:nvSpPr>
        <p:spPr>
          <a:xfrm>
            <a:off x="1676587" y="2737552"/>
            <a:ext cx="296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목적 및 기대 효과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EF6E4C-45C0-4E38-A2E3-C090C186EB58}"/>
              </a:ext>
            </a:extLst>
          </p:cNvPr>
          <p:cNvSpPr txBox="1"/>
          <p:nvPr/>
        </p:nvSpPr>
        <p:spPr>
          <a:xfrm>
            <a:off x="1695032" y="3242105"/>
            <a:ext cx="2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DAA8D-4B06-432E-A5BD-8AAE88A315C5}"/>
              </a:ext>
            </a:extLst>
          </p:cNvPr>
          <p:cNvSpPr txBox="1"/>
          <p:nvPr/>
        </p:nvSpPr>
        <p:spPr>
          <a:xfrm>
            <a:off x="1942662" y="386305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4.2. Word Data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E23DD8-9CDB-4161-BB5B-4619ED712845}"/>
              </a:ext>
            </a:extLst>
          </p:cNvPr>
          <p:cNvSpPr txBox="1"/>
          <p:nvPr/>
        </p:nvSpPr>
        <p:spPr>
          <a:xfrm>
            <a:off x="1954342" y="359047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4.1.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604F33-9D1D-4A6C-AD4B-F5E15C59B5C6}"/>
              </a:ext>
            </a:extLst>
          </p:cNvPr>
          <p:cNvSpPr txBox="1"/>
          <p:nvPr/>
        </p:nvSpPr>
        <p:spPr>
          <a:xfrm>
            <a:off x="1942662" y="4713140"/>
            <a:ext cx="3650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4.3. Character + Word Data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4897C3-CE3D-45BE-811C-BDE72D9C187C}"/>
              </a:ext>
            </a:extLst>
          </p:cNvPr>
          <p:cNvSpPr txBox="1"/>
          <p:nvPr/>
        </p:nvSpPr>
        <p:spPr>
          <a:xfrm>
            <a:off x="2263819" y="4973170"/>
            <a:ext cx="393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4.3.1. </a:t>
            </a:r>
            <a:r>
              <a:rPr lang="ko-KR" altLang="en-US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과정</a:t>
            </a:r>
            <a:endParaRPr lang="ko-KR" altLang="en-US" sz="12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B87989-F806-4B74-92CE-A075E2C4425C}"/>
              </a:ext>
            </a:extLst>
          </p:cNvPr>
          <p:cNvSpPr txBox="1"/>
          <p:nvPr/>
        </p:nvSpPr>
        <p:spPr>
          <a:xfrm>
            <a:off x="2263819" y="4369178"/>
            <a:ext cx="268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4.2.2. </a:t>
            </a:r>
            <a:r>
              <a:rPr lang="ko-KR" altLang="en-US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59B367-F7F4-4EAE-B998-3D6F0EA9669C}"/>
              </a:ext>
            </a:extLst>
          </p:cNvPr>
          <p:cNvSpPr txBox="1"/>
          <p:nvPr/>
        </p:nvSpPr>
        <p:spPr>
          <a:xfrm>
            <a:off x="2263819" y="5225470"/>
            <a:ext cx="268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4.3.2. </a:t>
            </a:r>
            <a:r>
              <a:rPr lang="ko-KR" altLang="en-US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E06630-2B55-4293-99AA-A15975D86A4C}"/>
              </a:ext>
            </a:extLst>
          </p:cNvPr>
          <p:cNvSpPr txBox="1"/>
          <p:nvPr/>
        </p:nvSpPr>
        <p:spPr>
          <a:xfrm>
            <a:off x="1695032" y="5642522"/>
            <a:ext cx="365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결론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AF8994-5C84-0645-B1CD-4CEEE4C87FA3}"/>
              </a:ext>
            </a:extLst>
          </p:cNvPr>
          <p:cNvSpPr txBox="1"/>
          <p:nvPr/>
        </p:nvSpPr>
        <p:spPr>
          <a:xfrm>
            <a:off x="2263819" y="4133715"/>
            <a:ext cx="268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4.2.1</a:t>
            </a:r>
            <a:r>
              <a:rPr lang="en-US" altLang="ko-KR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과정</a:t>
            </a:r>
            <a:endParaRPr lang="ko-KR" altLang="en-US" sz="12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0" name="직선 연결선[R] 21">
            <a:extLst>
              <a:ext uri="{FF2B5EF4-FFF2-40B4-BE49-F238E27FC236}">
                <a16:creationId xmlns:a16="http://schemas.microsoft.com/office/drawing/2014/main" id="{8683E688-3EAB-459C-957E-1FF7671B5FA3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75" y="216942"/>
            <a:ext cx="316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인턴쉽 타임라인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742E04E-738C-4594-85BB-6E65DEA9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" y="968355"/>
            <a:ext cx="11946280" cy="49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5" y="216942"/>
            <a:ext cx="316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이론적 배경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95B23-628C-41BE-B5EB-B812570DFF9E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2.1. NER (Name Entity Recognition)</a:t>
            </a:r>
            <a:endParaRPr lang="ko-KR" alt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611CF-C418-419D-95D2-43A1C37980A4}"/>
              </a:ext>
            </a:extLst>
          </p:cNvPr>
          <p:cNvSpPr txBox="1"/>
          <p:nvPr/>
        </p:nvSpPr>
        <p:spPr>
          <a:xfrm>
            <a:off x="531469" y="1212421"/>
            <a:ext cx="4997683" cy="53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Subtask of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category(</a:t>
            </a:r>
            <a:r>
              <a:rPr lang="ko-KR" altLang="en-US" dirty="0"/>
              <a:t>지명</a:t>
            </a:r>
            <a:r>
              <a:rPr lang="en-US" altLang="ko-KR" dirty="0"/>
              <a:t>,</a:t>
            </a:r>
            <a:r>
              <a:rPr lang="ko-KR" altLang="en-US" dirty="0"/>
              <a:t> 위치</a:t>
            </a:r>
            <a:r>
              <a:rPr lang="en-US" altLang="ko-KR" dirty="0"/>
              <a:t>,</a:t>
            </a:r>
            <a:r>
              <a:rPr lang="ko-KR" altLang="en-US" dirty="0"/>
              <a:t> 사람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FF0000"/>
                </a:solidFill>
              </a:rPr>
              <a:t>classify</a:t>
            </a:r>
            <a:r>
              <a:rPr lang="en-US" altLang="ko-KR" dirty="0"/>
              <a:t> </a:t>
            </a:r>
            <a:r>
              <a:rPr lang="ko-KR" altLang="en-US"/>
              <a:t>하는 것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최근에는 </a:t>
            </a:r>
            <a:r>
              <a:rPr lang="en-US" altLang="ko-KR">
                <a:solidFill>
                  <a:srgbClr val="FF0000"/>
                </a:solidFill>
              </a:rPr>
              <a:t>Deep Learning </a:t>
            </a:r>
            <a:r>
              <a:rPr lang="ko-KR" altLang="en-US"/>
              <a:t>기술을 이용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of </a:t>
            </a:r>
            <a:r>
              <a:rPr lang="en-US"/>
              <a:t>NER: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Automatically summarizing resumes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Simplifying </a:t>
            </a:r>
            <a:r>
              <a:rPr lang="en-US"/>
              <a:t>customer supports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Example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1" dirty="0"/>
              <a:t>“</a:t>
            </a:r>
            <a:r>
              <a:rPr lang="en-US" altLang="ko-KR" b="1" i="1" dirty="0">
                <a:highlight>
                  <a:srgbClr val="C0C0C0"/>
                </a:highlight>
              </a:rPr>
              <a:t>Apple</a:t>
            </a:r>
            <a:r>
              <a:rPr lang="en-US" altLang="ko-KR" b="1" i="1" dirty="0"/>
              <a:t> CEO </a:t>
            </a:r>
            <a:r>
              <a:rPr lang="en-US" altLang="ko-KR" b="1" i="1" dirty="0">
                <a:highlight>
                  <a:srgbClr val="808000"/>
                </a:highlight>
              </a:rPr>
              <a:t>Tim Cook </a:t>
            </a:r>
            <a:r>
              <a:rPr lang="en-US" altLang="ko-KR" b="1" i="1" dirty="0"/>
              <a:t>introduces 2 new, larger iPhones, Smart watch at </a:t>
            </a:r>
            <a:r>
              <a:rPr lang="en-US" altLang="ko-KR" b="1" i="1" dirty="0">
                <a:highlight>
                  <a:srgbClr val="008080"/>
                </a:highlight>
              </a:rPr>
              <a:t>Cupertino</a:t>
            </a:r>
            <a:r>
              <a:rPr lang="en-US" altLang="ko-KR" b="1" i="1" dirty="0"/>
              <a:t> </a:t>
            </a:r>
            <a:r>
              <a:rPr lang="en-US" altLang="ko-KR" b="1" i="1" dirty="0">
                <a:highlight>
                  <a:srgbClr val="C0C0C0"/>
                </a:highlight>
              </a:rPr>
              <a:t>Flint Center</a:t>
            </a:r>
            <a:r>
              <a:rPr lang="en-US" altLang="ko-KR" b="1" i="1" dirty="0"/>
              <a:t> Event”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8080"/>
                </a:highlight>
              </a:rPr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808000"/>
                </a:highlight>
              </a:rPr>
              <a:t>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C30CA-E0E6-41B2-8FC8-C65D89CB20A6}"/>
              </a:ext>
            </a:extLst>
          </p:cNvPr>
          <p:cNvSpPr txBox="1"/>
          <p:nvPr/>
        </p:nvSpPr>
        <p:spPr>
          <a:xfrm>
            <a:off x="6244044" y="1342132"/>
            <a:ext cx="47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딥러닝을 이용한 국내 관련 기술 동향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38581-E60C-4E4F-A5F4-7BB3BCBA3C7C}"/>
              </a:ext>
            </a:extLst>
          </p:cNvPr>
          <p:cNvSpPr txBox="1"/>
          <p:nvPr/>
        </p:nvSpPr>
        <p:spPr>
          <a:xfrm>
            <a:off x="6104462" y="2247787"/>
            <a:ext cx="5564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▶ </a:t>
            </a:r>
            <a:r>
              <a:rPr lang="en-US" altLang="ko-KR" sz="1200"/>
              <a:t> LSTM </a:t>
            </a:r>
            <a:r>
              <a:rPr lang="ko-KR" altLang="en-US" sz="1200"/>
              <a:t>구조를 활용한 채권 데이터의 예측에 관한 연구</a:t>
            </a:r>
            <a:r>
              <a:rPr lang="en-US" altLang="ko-KR" sz="1200"/>
              <a:t>(</a:t>
            </a:r>
            <a:r>
              <a:rPr lang="ko-KR" altLang="en-US" sz="1200"/>
              <a:t>심규대</a:t>
            </a:r>
            <a:r>
              <a:rPr lang="en-US" altLang="ko-KR" sz="1200"/>
              <a:t>, </a:t>
            </a:r>
            <a:r>
              <a:rPr lang="ko-KR" altLang="en-US" sz="1200"/>
              <a:t>석준희 </a:t>
            </a:r>
            <a:r>
              <a:rPr lang="en-US" altLang="ko-KR" sz="1200"/>
              <a:t>/ </a:t>
            </a:r>
            <a:r>
              <a:rPr lang="ko-KR" altLang="en-US" sz="1200"/>
              <a:t>한국통신학회 학술대회논문집 </a:t>
            </a:r>
            <a:r>
              <a:rPr lang="en-US" altLang="ko-KR" sz="1200"/>
              <a:t>, 2018.1)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552CDD-0DDB-4CC7-BEF0-D0F39273F8F6}"/>
              </a:ext>
            </a:extLst>
          </p:cNvPr>
          <p:cNvSpPr/>
          <p:nvPr/>
        </p:nvSpPr>
        <p:spPr>
          <a:xfrm>
            <a:off x="6104462" y="1724567"/>
            <a:ext cx="6554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</a:t>
            </a:r>
            <a:r>
              <a:rPr lang="en-US" altLang="ko-KR" sz="1200"/>
              <a:t> </a:t>
            </a:r>
            <a:r>
              <a:rPr lang="ko-KR" altLang="en-US" sz="1200"/>
              <a:t>식품 도메인 개체명 인식을 위한 문자 기반 </a:t>
            </a:r>
            <a:r>
              <a:rPr lang="en-US" altLang="ko-KR" sz="1200"/>
              <a:t>LSTM CRF</a:t>
            </a:r>
            <a:br>
              <a:rPr lang="ko-KR" altLang="en-US" sz="1200"/>
            </a:br>
            <a:r>
              <a:rPr lang="ko-KR" altLang="en-US" sz="1200"/>
              <a:t>    </a:t>
            </a:r>
            <a:r>
              <a:rPr lang="en-US" altLang="ko-KR" sz="1200"/>
              <a:t>(</a:t>
            </a:r>
            <a:r>
              <a:rPr lang="ko-KR" altLang="en-US" sz="1200"/>
              <a:t>민진우</a:t>
            </a:r>
            <a:r>
              <a:rPr lang="en-US" altLang="ko-KR" sz="1200"/>
              <a:t>, </a:t>
            </a:r>
            <a:r>
              <a:rPr lang="ko-KR" altLang="en-US" sz="1200"/>
              <a:t>오효정</a:t>
            </a:r>
            <a:r>
              <a:rPr lang="en-US" altLang="ko-KR" sz="1200"/>
              <a:t>, </a:t>
            </a:r>
            <a:r>
              <a:rPr lang="ko-KR" altLang="en-US" sz="1200"/>
              <a:t>나승훈 </a:t>
            </a:r>
            <a:r>
              <a:rPr lang="en-US" altLang="ko-KR" sz="1200"/>
              <a:t>/ </a:t>
            </a:r>
            <a:r>
              <a:rPr lang="ko-KR" altLang="en-US" sz="1200"/>
              <a:t>한국정보과학회 학술발표논문집 </a:t>
            </a:r>
            <a:r>
              <a:rPr lang="en-US" altLang="ko-KR" sz="1200"/>
              <a:t>, 2016.12)</a:t>
            </a:r>
            <a:endParaRPr lang="ko-KR" altLang="en-US" sz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39641C-030A-410B-966D-B3972E2F8D46}"/>
              </a:ext>
            </a:extLst>
          </p:cNvPr>
          <p:cNvSpPr/>
          <p:nvPr/>
        </p:nvSpPr>
        <p:spPr>
          <a:xfrm>
            <a:off x="6104462" y="2762461"/>
            <a:ext cx="6413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</a:t>
            </a:r>
            <a:r>
              <a:rPr lang="en-US" altLang="ko-KR" sz="1200"/>
              <a:t> Bidirectional LSTM-Attention </a:t>
            </a:r>
            <a:r>
              <a:rPr lang="ko-KR" altLang="en-US" sz="1200"/>
              <a:t>기반 한국어 게시글 내용 분류에 관한 연구</a:t>
            </a:r>
            <a:br>
              <a:rPr lang="ko-KR" altLang="en-US" sz="1200"/>
            </a:br>
            <a:r>
              <a:rPr lang="ko-KR" altLang="en-US" sz="1200"/>
              <a:t>  </a:t>
            </a:r>
            <a:r>
              <a:rPr lang="en-US" altLang="ko-KR" sz="1200"/>
              <a:t>(</a:t>
            </a:r>
            <a:r>
              <a:rPr lang="ko-KR" altLang="en-US" sz="1200"/>
              <a:t>정혜선</a:t>
            </a:r>
            <a:r>
              <a:rPr lang="en-US" altLang="ko-KR" sz="1200"/>
              <a:t>, </a:t>
            </a:r>
            <a:r>
              <a:rPr lang="ko-KR" altLang="en-US" sz="1200"/>
              <a:t>박유경</a:t>
            </a:r>
            <a:r>
              <a:rPr lang="en-US" altLang="ko-KR" sz="1200"/>
              <a:t>, </a:t>
            </a:r>
            <a:r>
              <a:rPr lang="ko-KR" altLang="en-US" sz="1200"/>
              <a:t>이치욱</a:t>
            </a:r>
            <a:r>
              <a:rPr lang="en-US" altLang="ko-KR" sz="1200"/>
              <a:t>, </a:t>
            </a:r>
            <a:r>
              <a:rPr lang="ko-KR" altLang="en-US" sz="1200"/>
              <a:t>구명완</a:t>
            </a:r>
            <a:r>
              <a:rPr lang="en-US" altLang="ko-KR" sz="1200"/>
              <a:t>/</a:t>
            </a:r>
            <a:r>
              <a:rPr lang="ko-KR" altLang="en-US" sz="1200"/>
              <a:t>한국정보과학회 학술발표논문집 </a:t>
            </a:r>
            <a:r>
              <a:rPr lang="en-US" altLang="ko-KR" sz="1200"/>
              <a:t>, 2018.6)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69F09-0FB1-43A7-ABE4-B316E35E6F02}"/>
              </a:ext>
            </a:extLst>
          </p:cNvPr>
          <p:cNvSpPr txBox="1"/>
          <p:nvPr/>
        </p:nvSpPr>
        <p:spPr>
          <a:xfrm>
            <a:off x="6244044" y="3821215"/>
            <a:ext cx="3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의료 산업 관련 기술 동향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EFFDE6-F5EB-4660-9DDD-6796254E0064}"/>
              </a:ext>
            </a:extLst>
          </p:cNvPr>
          <p:cNvSpPr/>
          <p:nvPr/>
        </p:nvSpPr>
        <p:spPr>
          <a:xfrm>
            <a:off x="6104462" y="4221326"/>
            <a:ext cx="655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▶ </a:t>
            </a:r>
            <a:r>
              <a:rPr lang="ko-KR" altLang="en-US" sz="1200" dirty="0" err="1"/>
              <a:t>기계학습을</a:t>
            </a:r>
            <a:r>
              <a:rPr lang="ko-KR" altLang="en-US" sz="1200" dirty="0"/>
              <a:t> 이용한 </a:t>
            </a:r>
            <a:r>
              <a:rPr lang="ko-KR" altLang="en-US" sz="1200" dirty="0" err="1"/>
              <a:t>의료도메인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인식기술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2"/>
              </a:rPr>
              <a:t>https://ictbay.iitp.kr/techdb/announce/getDetailPopView.do;jsessionid=ABB35C08992D013245350E</a:t>
            </a:r>
          </a:p>
          <a:p>
            <a:r>
              <a:rPr lang="en-US" altLang="ko-KR" sz="1000" dirty="0">
                <a:hlinkClick r:id="rId2"/>
              </a:rPr>
              <a:t>4C57A619C0?NOTI_TECH_ID=75J2ZT3SW05JU5Q000&amp;PJT_ID=75IPAS8VL051BVJPJ0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D7E213-6CE0-4E76-9C81-ABBFD391DD91}"/>
              </a:ext>
            </a:extLst>
          </p:cNvPr>
          <p:cNvSpPr/>
          <p:nvPr/>
        </p:nvSpPr>
        <p:spPr>
          <a:xfrm>
            <a:off x="6104462" y="4807373"/>
            <a:ext cx="6554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 관동맥 시술 기록 내 개체명 인식 평가 </a:t>
            </a:r>
            <a:r>
              <a:rPr lang="en-US" altLang="ko-KR" sz="1200"/>
              <a:t>(</a:t>
            </a:r>
            <a:r>
              <a:rPr lang="ko-KR" altLang="en-US" sz="1200"/>
              <a:t>대한의료정보학회</a:t>
            </a:r>
            <a:r>
              <a:rPr lang="en-US" altLang="ko-KR" sz="1200"/>
              <a:t>/</a:t>
            </a:r>
            <a:r>
              <a:rPr lang="ko-KR" altLang="en-US" sz="1200"/>
              <a:t>춘계</a:t>
            </a:r>
            <a:r>
              <a:rPr lang="en-US" altLang="ko-KR" sz="1200"/>
              <a:t>, 2019)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D2A76F-CA72-4075-B2EC-6AD17F981A9B}"/>
              </a:ext>
            </a:extLst>
          </p:cNvPr>
          <p:cNvSpPr/>
          <p:nvPr/>
        </p:nvSpPr>
        <p:spPr>
          <a:xfrm>
            <a:off x="6104462" y="5132211"/>
            <a:ext cx="6554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 </a:t>
            </a:r>
            <a:r>
              <a:rPr lang="en-US" altLang="ko-KR" sz="1200"/>
              <a:t>Amazon Comprehend Medical (</a:t>
            </a:r>
            <a:r>
              <a:rPr lang="ko-KR" altLang="en-US" sz="1200"/>
              <a:t>의학 문서를 위한 자연어 처리 서비스</a:t>
            </a:r>
            <a:r>
              <a:rPr lang="en-US" altLang="ko-KR" sz="1200"/>
              <a:t>)</a:t>
            </a:r>
            <a:endParaRPr lang="ko-KR" altLang="en-US" sz="1200"/>
          </a:p>
        </p:txBody>
      </p:sp>
      <p:cxnSp>
        <p:nvCxnSpPr>
          <p:cNvPr id="17" name="직선 연결선[R] 21">
            <a:extLst>
              <a:ext uri="{FF2B5EF4-FFF2-40B4-BE49-F238E27FC236}">
                <a16:creationId xmlns:a16="http://schemas.microsoft.com/office/drawing/2014/main" id="{0EAAD211-25F4-8146-9286-F3B340F93B4D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2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목적 및 기대효과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0DECF-228F-4F9A-B56A-5BA7813D7169}"/>
              </a:ext>
            </a:extLst>
          </p:cNvPr>
          <p:cNvSpPr txBox="1"/>
          <p:nvPr/>
        </p:nvSpPr>
        <p:spPr>
          <a:xfrm>
            <a:off x="112234" y="2164395"/>
            <a:ext cx="750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기존의 연구에서는 다양한 순환 신경망 모델에 대한 </a:t>
            </a:r>
            <a:endParaRPr lang="en-US" altLang="ko-KR" sz="1600">
              <a:solidFill>
                <a:srgbClr val="FF0000"/>
              </a:solidFill>
            </a:endParaRPr>
          </a:p>
          <a:p>
            <a:r>
              <a:rPr lang="ko-KR" altLang="en-US" sz="1600">
                <a:solidFill>
                  <a:srgbClr val="FF0000"/>
                </a:solidFill>
              </a:rPr>
              <a:t>성능 비교 연구가 부족 </a:t>
            </a:r>
            <a:r>
              <a:rPr lang="en-US" altLang="ko-KR" sz="1600">
                <a:solidFill>
                  <a:srgbClr val="FF0000"/>
                </a:solidFill>
              </a:rPr>
              <a:t>!!!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827EF-5A0E-4499-B6A1-04CC020C05AB}"/>
              </a:ext>
            </a:extLst>
          </p:cNvPr>
          <p:cNvSpPr txBox="1"/>
          <p:nvPr/>
        </p:nvSpPr>
        <p:spPr>
          <a:xfrm>
            <a:off x="1173360" y="3512471"/>
            <a:ext cx="473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다양한 </a:t>
            </a:r>
            <a:r>
              <a:rPr lang="ko-KR" altLang="en-US">
                <a:solidFill>
                  <a:srgbClr val="FF0000"/>
                </a:solidFill>
              </a:rPr>
              <a:t>순환 신경망 모델</a:t>
            </a:r>
            <a:r>
              <a:rPr lang="ko-KR" altLang="en-US"/>
              <a:t>에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ko-KR" altLang="en-US"/>
              <a:t>대한 성능 평가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9A77D-1655-4BD2-8D2F-F041FE8B1BBC}"/>
              </a:ext>
            </a:extLst>
          </p:cNvPr>
          <p:cNvSpPr txBox="1"/>
          <p:nvPr/>
        </p:nvSpPr>
        <p:spPr>
          <a:xfrm>
            <a:off x="1186272" y="4318892"/>
            <a:ext cx="473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학습 데이터</a:t>
            </a:r>
            <a:r>
              <a:rPr lang="ko-KR" altLang="en-US"/>
              <a:t>에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ko-KR" altLang="en-US"/>
              <a:t>대한 성능 평가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ADD14D-98BB-4394-9010-7312ABAF6A5B}"/>
              </a:ext>
            </a:extLst>
          </p:cNvPr>
          <p:cNvSpPr/>
          <p:nvPr/>
        </p:nvSpPr>
        <p:spPr>
          <a:xfrm>
            <a:off x="112234" y="2138647"/>
            <a:ext cx="4989852" cy="6308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8D3DA1-7A8C-414B-9D2F-FE49AF3D3860}"/>
              </a:ext>
            </a:extLst>
          </p:cNvPr>
          <p:cNvCxnSpPr>
            <a:cxnSpLocks/>
          </p:cNvCxnSpPr>
          <p:nvPr/>
        </p:nvCxnSpPr>
        <p:spPr>
          <a:xfrm>
            <a:off x="616766" y="2769489"/>
            <a:ext cx="0" cy="26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6B5C49-0994-4DC2-A11A-A822FA57EE2B}"/>
              </a:ext>
            </a:extLst>
          </p:cNvPr>
          <p:cNvSpPr/>
          <p:nvPr/>
        </p:nvSpPr>
        <p:spPr>
          <a:xfrm>
            <a:off x="1186272" y="3516392"/>
            <a:ext cx="4538667" cy="338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9675F3-E76D-4341-8360-48504B62E12D}"/>
              </a:ext>
            </a:extLst>
          </p:cNvPr>
          <p:cNvSpPr/>
          <p:nvPr/>
        </p:nvSpPr>
        <p:spPr>
          <a:xfrm>
            <a:off x="1186272" y="4353332"/>
            <a:ext cx="3235993" cy="338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D86034-3549-403E-AE41-C5F78340A188}"/>
              </a:ext>
            </a:extLst>
          </p:cNvPr>
          <p:cNvSpPr txBox="1"/>
          <p:nvPr/>
        </p:nvSpPr>
        <p:spPr>
          <a:xfrm>
            <a:off x="63285" y="1314700"/>
            <a:ext cx="222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</a:rPr>
              <a:t>실험 목적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3FB0CD-3080-4088-AE69-43BA37DF4599}"/>
              </a:ext>
            </a:extLst>
          </p:cNvPr>
          <p:cNvSpPr txBox="1"/>
          <p:nvPr/>
        </p:nvSpPr>
        <p:spPr>
          <a:xfrm>
            <a:off x="6502890" y="1314700"/>
            <a:ext cx="222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</a:rPr>
              <a:t>기대 효과</a:t>
            </a:r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8753765E-1B01-4E5E-8F31-C9C346540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445112"/>
              </p:ext>
            </p:extLst>
          </p:nvPr>
        </p:nvGraphicFramePr>
        <p:xfrm>
          <a:off x="7052215" y="1379338"/>
          <a:ext cx="4251141" cy="466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262472-A2ED-4E06-81A3-33CBD8DF7DB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6766" y="3683726"/>
            <a:ext cx="569506" cy="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440312-71D6-4AF2-BBE5-69B444751559}"/>
              </a:ext>
            </a:extLst>
          </p:cNvPr>
          <p:cNvCxnSpPr>
            <a:cxnSpLocks/>
          </p:cNvCxnSpPr>
          <p:nvPr/>
        </p:nvCxnSpPr>
        <p:spPr>
          <a:xfrm>
            <a:off x="610311" y="4514678"/>
            <a:ext cx="569506" cy="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20">
            <a:extLst>
              <a:ext uri="{FF2B5EF4-FFF2-40B4-BE49-F238E27FC236}">
                <a16:creationId xmlns:a16="http://schemas.microsoft.com/office/drawing/2014/main" id="{824ED212-E430-AA47-8208-E72355A90926}"/>
              </a:ext>
            </a:extLst>
          </p:cNvPr>
          <p:cNvCxnSpPr>
            <a:cxnSpLocks/>
          </p:cNvCxnSpPr>
          <p:nvPr/>
        </p:nvCxnSpPr>
        <p:spPr>
          <a:xfrm>
            <a:off x="616766" y="5379354"/>
            <a:ext cx="569506" cy="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0B34C2-B19A-A64B-ABC9-D05223417E43}"/>
              </a:ext>
            </a:extLst>
          </p:cNvPr>
          <p:cNvSpPr txBox="1"/>
          <p:nvPr/>
        </p:nvSpPr>
        <p:spPr>
          <a:xfrm>
            <a:off x="1186272" y="5204746"/>
            <a:ext cx="473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차후 </a:t>
            </a:r>
            <a:r>
              <a:rPr lang="ko-KR" altLang="en-US" dirty="0">
                <a:solidFill>
                  <a:srgbClr val="FF0000"/>
                </a:solidFill>
              </a:rPr>
              <a:t>연구 모델 </a:t>
            </a:r>
            <a:r>
              <a:rPr lang="ko-KR" altLang="en-US" dirty="0"/>
              <a:t>결정에 참고</a:t>
            </a:r>
          </a:p>
        </p:txBody>
      </p:sp>
      <p:sp>
        <p:nvSpPr>
          <p:cNvPr id="26" name="사각형: 둥근 모서리 22">
            <a:extLst>
              <a:ext uri="{FF2B5EF4-FFF2-40B4-BE49-F238E27FC236}">
                <a16:creationId xmlns:a16="http://schemas.microsoft.com/office/drawing/2014/main" id="{600658B1-2042-A34C-8071-6EECD159C601}"/>
              </a:ext>
            </a:extLst>
          </p:cNvPr>
          <p:cNvSpPr/>
          <p:nvPr/>
        </p:nvSpPr>
        <p:spPr>
          <a:xfrm>
            <a:off x="1186272" y="5208408"/>
            <a:ext cx="3235993" cy="338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[R] 21">
            <a:extLst>
              <a:ext uri="{FF2B5EF4-FFF2-40B4-BE49-F238E27FC236}">
                <a16:creationId xmlns:a16="http://schemas.microsoft.com/office/drawing/2014/main" id="{C2EA7F50-D390-684D-AB32-ED018E096B22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2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A2CA0-2F8F-4380-AA61-6BBE2E6927F9}"/>
              </a:ext>
            </a:extLst>
          </p:cNvPr>
          <p:cNvSpPr txBox="1"/>
          <p:nvPr/>
        </p:nvSpPr>
        <p:spPr>
          <a:xfrm>
            <a:off x="395966" y="2370240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 err="1"/>
              <a:t>Tensorflow</a:t>
            </a:r>
            <a:r>
              <a:rPr lang="en-US" altLang="ko-KR" dirty="0"/>
              <a:t> 1.14.0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EA28C-BFA5-4DF4-B1B3-FFB925A74EFD}"/>
              </a:ext>
            </a:extLst>
          </p:cNvPr>
          <p:cNvSpPr txBox="1"/>
          <p:nvPr/>
        </p:nvSpPr>
        <p:spPr>
          <a:xfrm>
            <a:off x="395966" y="1960997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Python 3.7.3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65DD6F-7C62-4678-8071-6900672FE87C}"/>
              </a:ext>
            </a:extLst>
          </p:cNvPr>
          <p:cNvSpPr txBox="1"/>
          <p:nvPr/>
        </p:nvSpPr>
        <p:spPr>
          <a:xfrm>
            <a:off x="395966" y="3201937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학습 데이터 </a:t>
            </a:r>
            <a:r>
              <a:rPr lang="en-US" altLang="ko-KR"/>
              <a:t>: CoNLL - 2003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D1C24-B335-4CCA-AA27-1111E348BECD}"/>
              </a:ext>
            </a:extLst>
          </p:cNvPr>
          <p:cNvSpPr txBox="1"/>
          <p:nvPr/>
        </p:nvSpPr>
        <p:spPr>
          <a:xfrm>
            <a:off x="395966" y="4043709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/>
              <a:t>Word Embedding Data : GloVe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09B09-C3E5-40F2-A251-2C82BB492CEA}"/>
              </a:ext>
            </a:extLst>
          </p:cNvPr>
          <p:cNvSpPr txBox="1"/>
          <p:nvPr/>
        </p:nvSpPr>
        <p:spPr>
          <a:xfrm>
            <a:off x="395966" y="2776001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오픈 소스 </a:t>
            </a:r>
            <a:r>
              <a:rPr lang="en-US" altLang="ko-KR" dirty="0"/>
              <a:t>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github.com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guillaumegenthial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tf_ner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15AE0-5EC0-443A-8D8A-F27BE7251149}"/>
              </a:ext>
            </a:extLst>
          </p:cNvPr>
          <p:cNvSpPr txBox="1"/>
          <p:nvPr/>
        </p:nvSpPr>
        <p:spPr>
          <a:xfrm>
            <a:off x="395966" y="4413041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/>
              <a:t>Optimizer : Adam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51C3D-06EA-4690-93D8-A083E16C4BAB}"/>
              </a:ext>
            </a:extLst>
          </p:cNvPr>
          <p:cNvSpPr txBox="1"/>
          <p:nvPr/>
        </p:nvSpPr>
        <p:spPr>
          <a:xfrm>
            <a:off x="395966" y="4761739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/>
              <a:t>Learning rate : 0.001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BCA18-7FD4-40F0-9B9D-346CE17275A6}"/>
              </a:ext>
            </a:extLst>
          </p:cNvPr>
          <p:cNvSpPr txBox="1"/>
          <p:nvPr/>
        </p:nvSpPr>
        <p:spPr>
          <a:xfrm>
            <a:off x="7645555" y="5779548"/>
            <a:ext cx="350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&lt;</a:t>
            </a:r>
            <a:r>
              <a:rPr lang="ko-KR" altLang="en-US">
                <a:solidFill>
                  <a:srgbClr val="FF0000"/>
                </a:solidFill>
              </a:rPr>
              <a:t>실험에 사용된 딥러닝 모델</a:t>
            </a:r>
            <a:r>
              <a:rPr lang="en-US" altLang="ko-KR">
                <a:solidFill>
                  <a:srgbClr val="FF0000"/>
                </a:solidFill>
              </a:rPr>
              <a:t>&gt;</a:t>
            </a:r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8AEAF2F3-073A-483A-963D-F12B00695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646017"/>
              </p:ext>
            </p:extLst>
          </p:nvPr>
        </p:nvGraphicFramePr>
        <p:xfrm>
          <a:off x="7065394" y="1443033"/>
          <a:ext cx="4086758" cy="3971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0F2C0F-E9EF-1A42-A1C4-50E7D9AADA8A}"/>
              </a:ext>
            </a:extLst>
          </p:cNvPr>
          <p:cNvSpPr txBox="1"/>
          <p:nvPr/>
        </p:nvSpPr>
        <p:spPr>
          <a:xfrm>
            <a:off x="45974" y="1288502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70C0"/>
                </a:solidFill>
              </a:rPr>
              <a:t>개발환경 및 </a:t>
            </a:r>
            <a:r>
              <a:rPr lang="ko-KR" altLang="en-US" sz="2000" b="1" dirty="0" err="1">
                <a:solidFill>
                  <a:srgbClr val="0070C0"/>
                </a:solidFill>
              </a:rPr>
              <a:t>하이퍼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</a:rPr>
              <a:t>파라미터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16" name="직선 연결선[R] 21">
            <a:extLst>
              <a:ext uri="{FF2B5EF4-FFF2-40B4-BE49-F238E27FC236}">
                <a16:creationId xmlns:a16="http://schemas.microsoft.com/office/drawing/2014/main" id="{02AF2803-454D-A84C-8287-F5F54A82F220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2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0DFA5-D79A-1940-913A-B3ED01B9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2239"/>
            <a:ext cx="11430000" cy="1943100"/>
          </a:xfrm>
          <a:prstGeom prst="rect">
            <a:avLst/>
          </a:prstGeom>
        </p:spPr>
      </p:pic>
      <p:pic>
        <p:nvPicPr>
          <p:cNvPr id="16" name="그림 12">
            <a:extLst>
              <a:ext uri="{FF2B5EF4-FFF2-40B4-BE49-F238E27FC236}">
                <a16:creationId xmlns:a16="http://schemas.microsoft.com/office/drawing/2014/main" id="{E779C6A4-FFDA-B34A-8182-7E937D112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34" y="2515130"/>
            <a:ext cx="4018698" cy="3571288"/>
          </a:xfrm>
          <a:prstGeom prst="rect">
            <a:avLst/>
          </a:prstGeom>
        </p:spPr>
      </p:pic>
      <p:pic>
        <p:nvPicPr>
          <p:cNvPr id="17" name="그림 41">
            <a:extLst>
              <a:ext uri="{FF2B5EF4-FFF2-40B4-BE49-F238E27FC236}">
                <a16:creationId xmlns:a16="http://schemas.microsoft.com/office/drawing/2014/main" id="{42BC32D6-1C67-B847-BEBC-403B6C07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11" y="2573401"/>
            <a:ext cx="3867087" cy="345474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2B7DC0A-3E56-4048-9C6A-8B34BFCFC8DD}"/>
              </a:ext>
            </a:extLst>
          </p:cNvPr>
          <p:cNvSpPr/>
          <p:nvPr/>
        </p:nvSpPr>
        <p:spPr>
          <a:xfrm>
            <a:off x="5667432" y="4128886"/>
            <a:ext cx="1050325" cy="2569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6B41C-6876-A842-A6A2-3777FBB97C34}"/>
              </a:ext>
            </a:extLst>
          </p:cNvPr>
          <p:cNvSpPr txBox="1"/>
          <p:nvPr/>
        </p:nvSpPr>
        <p:spPr>
          <a:xfrm>
            <a:off x="1698522" y="6099814"/>
            <a:ext cx="301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 Without character embedding 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2757B8-BF3E-8648-95C1-E8A458910673}"/>
              </a:ext>
            </a:extLst>
          </p:cNvPr>
          <p:cNvSpPr txBox="1"/>
          <p:nvPr/>
        </p:nvSpPr>
        <p:spPr>
          <a:xfrm>
            <a:off x="8081580" y="6099814"/>
            <a:ext cx="274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 With character embedding &gt;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49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50846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FB22-3A78-49A6-8A9C-F6632E6D152D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 </a:t>
            </a:r>
            <a:r>
              <a:rPr lang="ko-KR" altLang="en-US" sz="2000" b="1" dirty="0"/>
              <a:t>학습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02F44-D7DA-4D33-B165-1E9FCBB3892B}"/>
              </a:ext>
            </a:extLst>
          </p:cNvPr>
          <p:cNvSpPr txBox="1"/>
          <p:nvPr/>
        </p:nvSpPr>
        <p:spPr>
          <a:xfrm>
            <a:off x="63285" y="1314700"/>
            <a:ext cx="636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RNN(Recurrent Neural Network)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6082D-7CF5-41B5-A814-868D430FC81D}"/>
              </a:ext>
            </a:extLst>
          </p:cNvPr>
          <p:cNvSpPr txBox="1"/>
          <p:nvPr/>
        </p:nvSpPr>
        <p:spPr>
          <a:xfrm>
            <a:off x="45974" y="2915981"/>
            <a:ext cx="5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LSTM(Long Short-Term Memory)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BA1B15D-D948-4DEA-B27D-FB8299B3F9A7}"/>
              </a:ext>
            </a:extLst>
          </p:cNvPr>
          <p:cNvSpPr/>
          <p:nvPr/>
        </p:nvSpPr>
        <p:spPr>
          <a:xfrm>
            <a:off x="240020" y="2181972"/>
            <a:ext cx="1075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음성</a:t>
            </a:r>
            <a:r>
              <a:rPr lang="en-US" altLang="ko-KR" sz="1400" dirty="0">
                <a:solidFill>
                  <a:srgbClr val="313131"/>
                </a:solidFill>
                <a:latin typeface="PT Sans" panose="020B0503020203020204" pitchFamily="34" charset="77"/>
              </a:rPr>
              <a:t>, 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문자 등 </a:t>
            </a:r>
            <a:r>
              <a:rPr lang="ko-KR" altLang="en-US" sz="1400" b="1" dirty="0">
                <a:solidFill>
                  <a:srgbClr val="313131"/>
                </a:solidFill>
                <a:latin typeface="PT Sans" panose="020B0503020203020204" pitchFamily="34" charset="77"/>
              </a:rPr>
              <a:t>순차적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으로 등장하는 데이터 처리에 적합한 모델</a:t>
            </a:r>
            <a:endParaRPr lang="en-US" altLang="ko-KR" sz="1400" dirty="0">
              <a:solidFill>
                <a:srgbClr val="313131"/>
              </a:solidFill>
              <a:latin typeface="PT Sans" panose="020B0503020203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C8F39-65B9-4505-8A29-2644F4C8D1EF}"/>
              </a:ext>
            </a:extLst>
          </p:cNvPr>
          <p:cNvSpPr txBox="1"/>
          <p:nvPr/>
        </p:nvSpPr>
        <p:spPr>
          <a:xfrm>
            <a:off x="63284" y="4404527"/>
            <a:ext cx="423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GRU(Gated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Recurrent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Unit)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10E1D4-B9FC-4207-8548-C8B9DEB9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50" y="1850195"/>
            <a:ext cx="4938623" cy="1383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B9DFE5-5415-45F5-AA1F-475A9E4F30CD}"/>
              </a:ext>
            </a:extLst>
          </p:cNvPr>
          <p:cNvSpPr txBox="1"/>
          <p:nvPr/>
        </p:nvSpPr>
        <p:spPr>
          <a:xfrm>
            <a:off x="6179977" y="1299658"/>
            <a:ext cx="618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Bidirection </a:t>
            </a:r>
            <a:r>
              <a:rPr lang="ko-KR" altLang="en-US" sz="2000">
                <a:solidFill>
                  <a:srgbClr val="FF0000"/>
                </a:solidFill>
              </a:rPr>
              <a:t>구조</a:t>
            </a:r>
            <a:r>
              <a:rPr lang="en-US" altLang="ko-KR" sz="2000">
                <a:solidFill>
                  <a:srgbClr val="FF0000"/>
                </a:solidFill>
              </a:rPr>
              <a:t>.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91EFD-E64F-4102-B5A0-00D7B6A776F0}"/>
              </a:ext>
            </a:extLst>
          </p:cNvPr>
          <p:cNvSpPr txBox="1"/>
          <p:nvPr/>
        </p:nvSpPr>
        <p:spPr>
          <a:xfrm>
            <a:off x="6179977" y="3987882"/>
            <a:ext cx="466496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/>
              <a:t>▶ </a:t>
            </a:r>
            <a:r>
              <a:rPr lang="en-US" altLang="ko-KR" sz="1400" dirty="0"/>
              <a:t>LSTM </a:t>
            </a:r>
            <a:r>
              <a:rPr lang="ko-KR" altLang="en-US" sz="1400" dirty="0"/>
              <a:t>모델을 두 개를 함께 학습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dirty="0"/>
          </a:p>
          <a:p>
            <a:pPr algn="l"/>
            <a:r>
              <a:rPr lang="ko-KR" altLang="en-US" sz="1400" dirty="0"/>
              <a:t>▶ 문장에 대해 순방향 뿐만 아니라 </a:t>
            </a:r>
            <a:r>
              <a:rPr lang="ko-KR" altLang="en-US" sz="1400" dirty="0">
                <a:solidFill>
                  <a:srgbClr val="FF0000"/>
                </a:solidFill>
              </a:rPr>
              <a:t>역방향</a:t>
            </a:r>
            <a:r>
              <a:rPr lang="ko-KR" altLang="en-US" sz="1400" dirty="0"/>
              <a:t>까지 고려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2F8F9-B6B7-4DC8-8A9D-09C47A08B24D}"/>
              </a:ext>
            </a:extLst>
          </p:cNvPr>
          <p:cNvSpPr txBox="1"/>
          <p:nvPr/>
        </p:nvSpPr>
        <p:spPr>
          <a:xfrm>
            <a:off x="6179977" y="4825657"/>
            <a:ext cx="45763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특히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분야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가장 좋은 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능을 보이고 있음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DE6D7-6C62-4600-AD88-B9FE3E9A0340}"/>
              </a:ext>
            </a:extLst>
          </p:cNvPr>
          <p:cNvSpPr txBox="1"/>
          <p:nvPr/>
        </p:nvSpPr>
        <p:spPr>
          <a:xfrm>
            <a:off x="6179977" y="3492818"/>
            <a:ext cx="618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▶ 본 실험에는 순환 신경망 모델에 </a:t>
            </a:r>
            <a:r>
              <a:rPr lang="en-US" altLang="ko-KR" sz="1400">
                <a:solidFill>
                  <a:srgbClr val="FF0000"/>
                </a:solidFill>
              </a:rPr>
              <a:t>Bidirection </a:t>
            </a:r>
            <a:r>
              <a:rPr lang="ko-KR" altLang="en-US" sz="1400">
                <a:solidFill>
                  <a:srgbClr val="FF0000"/>
                </a:solidFill>
              </a:rPr>
              <a:t>구조</a:t>
            </a:r>
            <a:r>
              <a:rPr lang="ko-KR" altLang="en-US" sz="1400"/>
              <a:t>를</a:t>
            </a:r>
            <a:r>
              <a:rPr lang="ko-KR" altLang="en-US" sz="1400">
                <a:solidFill>
                  <a:srgbClr val="FF0000"/>
                </a:solidFill>
              </a:rPr>
              <a:t> </a:t>
            </a:r>
            <a:r>
              <a:rPr lang="ko-KR" altLang="en-US" sz="1400"/>
              <a:t>사용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B70AE-ABBA-4BB4-9331-62BF3848BF59}"/>
              </a:ext>
            </a:extLst>
          </p:cNvPr>
          <p:cNvSpPr txBox="1"/>
          <p:nvPr/>
        </p:nvSpPr>
        <p:spPr>
          <a:xfrm>
            <a:off x="327170" y="1714810"/>
            <a:ext cx="543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이전 시점의 데이터가 현재 시점에 영향을 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D335-0DB8-425C-82E2-C8B3E2F5A352}"/>
              </a:ext>
            </a:extLst>
          </p:cNvPr>
          <p:cNvSpPr txBox="1"/>
          <p:nvPr/>
        </p:nvSpPr>
        <p:spPr>
          <a:xfrm>
            <a:off x="427839" y="3323272"/>
            <a:ext cx="501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en-US" altLang="ko-KR" dirty="0"/>
              <a:t>vanish gradient </a:t>
            </a:r>
            <a:r>
              <a:rPr lang="ko-KR" altLang="en-US" dirty="0"/>
              <a:t>문제점을 해결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A3594-483D-4DD5-81D7-02C1EE0FD1E5}"/>
              </a:ext>
            </a:extLst>
          </p:cNvPr>
          <p:cNvSpPr txBox="1"/>
          <p:nvPr/>
        </p:nvSpPr>
        <p:spPr>
          <a:xfrm>
            <a:off x="427839" y="4781040"/>
            <a:ext cx="501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LSTM</a:t>
            </a:r>
            <a:r>
              <a:rPr lang="ko-KR" altLang="en-US"/>
              <a:t>의 계산 복잡성을 단순하게 만듬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096F35F-23E9-754A-8E72-4003BBC6DB78}"/>
              </a:ext>
            </a:extLst>
          </p:cNvPr>
          <p:cNvSpPr/>
          <p:nvPr/>
        </p:nvSpPr>
        <p:spPr>
          <a:xfrm>
            <a:off x="240020" y="3800595"/>
            <a:ext cx="1075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313131"/>
                </a:solidFill>
                <a:latin typeface="PT Sans" panose="020B0503020203020204" pitchFamily="34" charset="77"/>
              </a:rPr>
              <a:t>장기기억과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 단기기억 </a:t>
            </a:r>
            <a:r>
              <a:rPr lang="ko-KR" altLang="en-US" sz="1400" b="1" dirty="0">
                <a:solidFill>
                  <a:srgbClr val="313131"/>
                </a:solidFill>
                <a:latin typeface="PT Sans" panose="020B0503020203020204" pitchFamily="34" charset="77"/>
              </a:rPr>
              <a:t>셀</a:t>
            </a:r>
            <a:r>
              <a:rPr lang="en-US" altLang="ko-KR" sz="1400" b="1" dirty="0">
                <a:solidFill>
                  <a:srgbClr val="313131"/>
                </a:solidFill>
                <a:latin typeface="PT Sans" panose="020B0503020203020204" pitchFamily="34" charset="77"/>
              </a:rPr>
              <a:t>(cell)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을 통해 해결</a:t>
            </a:r>
            <a:endParaRPr lang="en-US" altLang="ko-KR" sz="1400" dirty="0">
              <a:solidFill>
                <a:srgbClr val="313131"/>
              </a:solidFill>
              <a:latin typeface="PT Sans" panose="020B0503020203020204" pitchFamily="34" charset="7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CEACE51C-22A5-E84C-8885-6589A4C41DAC}"/>
              </a:ext>
            </a:extLst>
          </p:cNvPr>
          <p:cNvSpPr/>
          <p:nvPr/>
        </p:nvSpPr>
        <p:spPr>
          <a:xfrm>
            <a:off x="240020" y="5298867"/>
            <a:ext cx="1075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T Sans" panose="020B0503020203020204" pitchFamily="34" charset="77"/>
              </a:rPr>
              <a:t>성능은 </a:t>
            </a:r>
            <a:r>
              <a:rPr lang="en-US" sz="1400" dirty="0">
                <a:latin typeface="PT Sans" panose="020B0503020203020204" pitchFamily="34" charset="77"/>
              </a:rPr>
              <a:t>LSTM</a:t>
            </a:r>
            <a:r>
              <a:rPr lang="ko-KR" altLang="en-US" sz="1400" dirty="0">
                <a:latin typeface="PT Sans" panose="020B0503020203020204" pitchFamily="34" charset="77"/>
              </a:rPr>
              <a:t>과 유사하면서 복잡했던 </a:t>
            </a:r>
            <a:r>
              <a:rPr lang="en-US" sz="1400" dirty="0">
                <a:latin typeface="PT Sans" panose="020B0503020203020204" pitchFamily="34" charset="77"/>
              </a:rPr>
              <a:t>LSTM</a:t>
            </a:r>
            <a:r>
              <a:rPr lang="ko-KR" altLang="en-US" sz="1400" dirty="0">
                <a:latin typeface="PT Sans" panose="020B0503020203020204" pitchFamily="34" charset="77"/>
              </a:rPr>
              <a:t>의 </a:t>
            </a:r>
            <a:r>
              <a:rPr lang="ko-KR" altLang="en-US" sz="1400" b="1" dirty="0">
                <a:latin typeface="PT Sans" panose="020B0503020203020204" pitchFamily="34" charset="77"/>
              </a:rPr>
              <a:t>구조를 </a:t>
            </a:r>
            <a:r>
              <a:rPr lang="ko-KR" altLang="en-US" sz="1400" b="1" dirty="0" err="1">
                <a:latin typeface="PT Sans" panose="020B0503020203020204" pitchFamily="34" charset="77"/>
              </a:rPr>
              <a:t>간단화</a:t>
            </a:r>
            <a:r>
              <a:rPr lang="ko-KR" altLang="en-US" sz="1400" dirty="0">
                <a:latin typeface="PT Sans" panose="020B0503020203020204" pitchFamily="34" charset="77"/>
              </a:rPr>
              <a:t> </a:t>
            </a:r>
            <a:endParaRPr lang="en-US" altLang="ko-KR" sz="1400" dirty="0">
              <a:solidFill>
                <a:srgbClr val="313131"/>
              </a:solidFill>
              <a:latin typeface="PT Sans" panose="020B0503020203020204" pitchFamily="34" charset="77"/>
            </a:endParaRPr>
          </a:p>
        </p:txBody>
      </p:sp>
      <p:cxnSp>
        <p:nvCxnSpPr>
          <p:cNvPr id="21" name="직선 연결선[R] 21">
            <a:extLst>
              <a:ext uri="{FF2B5EF4-FFF2-40B4-BE49-F238E27FC236}">
                <a16:creationId xmlns:a16="http://schemas.microsoft.com/office/drawing/2014/main" id="{6DC97FCF-6352-8A44-B33D-1BC659A8B73E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55B1C-2EF4-BF4C-AEAB-5D9B814D9F8D}"/>
              </a:ext>
            </a:extLst>
          </p:cNvPr>
          <p:cNvSpPr txBox="1"/>
          <p:nvPr/>
        </p:nvSpPr>
        <p:spPr>
          <a:xfrm>
            <a:off x="109735" y="1384994"/>
            <a:ext cx="537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CNN(Convolutional </a:t>
            </a:r>
            <a:r>
              <a:rPr lang="en-US" altLang="ko-KR" sz="2000" dirty="0" err="1">
                <a:solidFill>
                  <a:srgbClr val="FF0000"/>
                </a:solidFill>
              </a:rPr>
              <a:t>Nearal</a:t>
            </a:r>
            <a:r>
              <a:rPr lang="en-US" altLang="ko-KR" sz="2000" dirty="0">
                <a:solidFill>
                  <a:srgbClr val="FF0000"/>
                </a:solidFill>
              </a:rPr>
              <a:t> Network)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983FD48E-7245-EB43-BDC7-15B1D58E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6" y="3836775"/>
            <a:ext cx="2684353" cy="20387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8020CE-5EC5-B64E-9AA4-CF224F9BCA96}"/>
              </a:ext>
            </a:extLst>
          </p:cNvPr>
          <p:cNvSpPr txBox="1"/>
          <p:nvPr/>
        </p:nvSpPr>
        <p:spPr>
          <a:xfrm>
            <a:off x="614608" y="2023450"/>
            <a:ext cx="5003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</a:t>
            </a:r>
            <a:r>
              <a:rPr lang="en-US" altLang="ko-KR" sz="1600" dirty="0"/>
              <a:t>,</a:t>
            </a:r>
            <a:r>
              <a:rPr lang="ko-KR" altLang="en-US" sz="1600" dirty="0"/>
              <a:t> 비디오 등에 분류 모델로 </a:t>
            </a:r>
            <a:r>
              <a:rPr lang="ko-KR" altLang="en-US" sz="1600" i="1" dirty="0" err="1"/>
              <a:t>딥러닝</a:t>
            </a:r>
            <a:r>
              <a:rPr lang="ko-KR" altLang="en-US" sz="1600" dirty="0" err="1"/>
              <a:t>에서</a:t>
            </a:r>
            <a:r>
              <a:rPr lang="ko-KR" altLang="en-US" sz="1600" dirty="0"/>
              <a:t> 가장 많이 사용하는 모델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문장이나 이미지의 </a:t>
            </a:r>
            <a:r>
              <a:rPr lang="ko-KR" altLang="en-US" sz="1600" i="1" dirty="0"/>
              <a:t>패턴을 분석</a:t>
            </a:r>
            <a:r>
              <a:rPr lang="ko-KR" altLang="en-US" sz="1600" dirty="0"/>
              <a:t>하여 분류</a:t>
            </a:r>
            <a:r>
              <a:rPr lang="en-US" altLang="ko-KR" sz="1600" dirty="0"/>
              <a:t>(</a:t>
            </a:r>
            <a:r>
              <a:rPr lang="ko-KR" altLang="en-US" sz="1600" dirty="0"/>
              <a:t>특징</a:t>
            </a:r>
            <a:r>
              <a:rPr lang="en-US" altLang="ko-KR" sz="1600" dirty="0"/>
              <a:t>)</a:t>
            </a:r>
            <a:endParaRPr lang="en-US" sz="1600" dirty="0"/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741D112B-642E-BB40-B09A-91F26A047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0" b="49478"/>
          <a:stretch/>
        </p:blipFill>
        <p:spPr>
          <a:xfrm>
            <a:off x="3194727" y="3846818"/>
            <a:ext cx="2511404" cy="21438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0CC070-A512-ED46-9BD6-7B72389EC4EC}"/>
              </a:ext>
            </a:extLst>
          </p:cNvPr>
          <p:cNvSpPr txBox="1"/>
          <p:nvPr/>
        </p:nvSpPr>
        <p:spPr>
          <a:xfrm>
            <a:off x="6179297" y="1379338"/>
            <a:ext cx="3661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CNN</a:t>
            </a:r>
            <a:r>
              <a:rPr lang="ko-KR" altLang="en-US" sz="2000">
                <a:solidFill>
                  <a:srgbClr val="FF0000"/>
                </a:solidFill>
              </a:rPr>
              <a:t>을 통한 특징 추출과정</a:t>
            </a:r>
          </a:p>
        </p:txBody>
      </p:sp>
      <p:sp>
        <p:nvSpPr>
          <p:cNvPr id="44" name="직사각형 1">
            <a:extLst>
              <a:ext uri="{FF2B5EF4-FFF2-40B4-BE49-F238E27FC236}">
                <a16:creationId xmlns:a16="http://schemas.microsoft.com/office/drawing/2014/main" id="{BBB3FF1F-862A-7549-8E5E-5006591C5FD5}"/>
              </a:ext>
            </a:extLst>
          </p:cNvPr>
          <p:cNvSpPr/>
          <p:nvPr/>
        </p:nvSpPr>
        <p:spPr>
          <a:xfrm>
            <a:off x="6495314" y="2193805"/>
            <a:ext cx="1845570" cy="15351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552EC9-4899-5A4D-92B5-83889CE7714B}"/>
              </a:ext>
            </a:extLst>
          </p:cNvPr>
          <p:cNvSpPr txBox="1"/>
          <p:nvPr/>
        </p:nvSpPr>
        <p:spPr>
          <a:xfrm>
            <a:off x="6717409" y="2610090"/>
            <a:ext cx="143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Character</a:t>
            </a: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Embedding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직사각형 8">
            <a:extLst>
              <a:ext uri="{FF2B5EF4-FFF2-40B4-BE49-F238E27FC236}">
                <a16:creationId xmlns:a16="http://schemas.microsoft.com/office/drawing/2014/main" id="{758AA1B5-D97E-814F-B020-1EB856C07D89}"/>
              </a:ext>
            </a:extLst>
          </p:cNvPr>
          <p:cNvSpPr/>
          <p:nvPr/>
        </p:nvSpPr>
        <p:spPr>
          <a:xfrm>
            <a:off x="9155123" y="2636240"/>
            <a:ext cx="1291904" cy="463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17E842-908E-1B4F-B7B7-A17642950C25}"/>
              </a:ext>
            </a:extLst>
          </p:cNvPr>
          <p:cNvSpPr txBox="1"/>
          <p:nvPr/>
        </p:nvSpPr>
        <p:spPr>
          <a:xfrm>
            <a:off x="9457509" y="2683362"/>
            <a:ext cx="94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Filter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085F5F-1EBC-BE4B-993D-ACF7CAC3FC3B}"/>
              </a:ext>
            </a:extLst>
          </p:cNvPr>
          <p:cNvSpPr txBox="1"/>
          <p:nvPr/>
        </p:nvSpPr>
        <p:spPr>
          <a:xfrm>
            <a:off x="8559005" y="2725091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</a:t>
            </a:r>
            <a:endParaRPr lang="ko-KR" altLang="en-US"/>
          </a:p>
        </p:txBody>
      </p:sp>
      <p:sp>
        <p:nvSpPr>
          <p:cNvPr id="49" name="화살표: 아래쪽 11">
            <a:extLst>
              <a:ext uri="{FF2B5EF4-FFF2-40B4-BE49-F238E27FC236}">
                <a16:creationId xmlns:a16="http://schemas.microsoft.com/office/drawing/2014/main" id="{ED7C0B7F-437D-EE47-9A60-1A7C01E4D2F6}"/>
              </a:ext>
            </a:extLst>
          </p:cNvPr>
          <p:cNvSpPr/>
          <p:nvPr/>
        </p:nvSpPr>
        <p:spPr>
          <a:xfrm>
            <a:off x="8617729" y="3972271"/>
            <a:ext cx="360719" cy="6711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DE0763-6279-8D4F-9B9D-BBB3A4A3B692}"/>
              </a:ext>
            </a:extLst>
          </p:cNvPr>
          <p:cNvSpPr txBox="1"/>
          <p:nvPr/>
        </p:nvSpPr>
        <p:spPr>
          <a:xfrm>
            <a:off x="8891430" y="4017320"/>
            <a:ext cx="783311" cy="31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합성곱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F40D6-CABD-A746-9750-1C8E77F73C74}"/>
              </a:ext>
            </a:extLst>
          </p:cNvPr>
          <p:cNvSpPr txBox="1"/>
          <p:nvPr/>
        </p:nvSpPr>
        <p:spPr>
          <a:xfrm>
            <a:off x="8038888" y="4878282"/>
            <a:ext cx="18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특징</a:t>
            </a:r>
            <a:r>
              <a:rPr lang="ko-KR" altLang="en-US" dirty="0"/>
              <a:t>을 추출</a:t>
            </a:r>
          </a:p>
        </p:txBody>
      </p:sp>
      <p:cxnSp>
        <p:nvCxnSpPr>
          <p:cNvPr id="52" name="직선 연결선 17">
            <a:extLst>
              <a:ext uri="{FF2B5EF4-FFF2-40B4-BE49-F238E27FC236}">
                <a16:creationId xmlns:a16="http://schemas.microsoft.com/office/drawing/2014/main" id="{DB67509D-5A93-EF40-BBD8-551941BC5F2C}"/>
              </a:ext>
            </a:extLst>
          </p:cNvPr>
          <p:cNvCxnSpPr/>
          <p:nvPr/>
        </p:nvCxnSpPr>
        <p:spPr>
          <a:xfrm>
            <a:off x="8743564" y="5247614"/>
            <a:ext cx="0" cy="545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19">
            <a:extLst>
              <a:ext uri="{FF2B5EF4-FFF2-40B4-BE49-F238E27FC236}">
                <a16:creationId xmlns:a16="http://schemas.microsoft.com/office/drawing/2014/main" id="{A754A82F-14A4-2941-9176-A06B17C09046}"/>
              </a:ext>
            </a:extLst>
          </p:cNvPr>
          <p:cNvCxnSpPr/>
          <p:nvPr/>
        </p:nvCxnSpPr>
        <p:spPr>
          <a:xfrm>
            <a:off x="8743564" y="5792682"/>
            <a:ext cx="855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12A1A9-70E3-4945-85A1-F63DA77C326D}"/>
              </a:ext>
            </a:extLst>
          </p:cNvPr>
          <p:cNvSpPr txBox="1"/>
          <p:nvPr/>
        </p:nvSpPr>
        <p:spPr>
          <a:xfrm>
            <a:off x="9674741" y="5557437"/>
            <a:ext cx="244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Word embedding </a:t>
            </a:r>
            <a:r>
              <a:rPr lang="ko-KR" altLang="en-US">
                <a:solidFill>
                  <a:srgbClr val="FF0000"/>
                </a:solidFill>
              </a:rPr>
              <a:t>과 </a:t>
            </a:r>
            <a:r>
              <a:rPr lang="en-US" altLang="ko-KR">
                <a:solidFill>
                  <a:srgbClr val="FF0000"/>
                </a:solidFill>
              </a:rPr>
              <a:t>concat</a:t>
            </a:r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55" name="표 80">
            <a:extLst>
              <a:ext uri="{FF2B5EF4-FFF2-40B4-BE49-F238E27FC236}">
                <a16:creationId xmlns:a16="http://schemas.microsoft.com/office/drawing/2014/main" id="{96F9B365-BC6C-2E43-B8E7-63FEA4ED3D99}"/>
              </a:ext>
            </a:extLst>
          </p:cNvPr>
          <p:cNvGraphicFramePr>
            <a:graphicFrameLocks noGrp="1"/>
          </p:cNvGraphicFramePr>
          <p:nvPr/>
        </p:nvGraphicFramePr>
        <p:xfrm>
          <a:off x="9091085" y="3417577"/>
          <a:ext cx="253476" cy="258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</a:tbl>
          </a:graphicData>
        </a:graphic>
      </p:graphicFrame>
      <p:graphicFrame>
        <p:nvGraphicFramePr>
          <p:cNvPr id="56" name="표 85">
            <a:extLst>
              <a:ext uri="{FF2B5EF4-FFF2-40B4-BE49-F238E27FC236}">
                <a16:creationId xmlns:a16="http://schemas.microsoft.com/office/drawing/2014/main" id="{6299D085-F105-0749-905D-D85855F63678}"/>
              </a:ext>
            </a:extLst>
          </p:cNvPr>
          <p:cNvGraphicFramePr>
            <a:graphicFrameLocks noGrp="1"/>
          </p:cNvGraphicFramePr>
          <p:nvPr/>
        </p:nvGraphicFramePr>
        <p:xfrm>
          <a:off x="9465132" y="3344786"/>
          <a:ext cx="253476" cy="387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56162"/>
                  </a:ext>
                </a:extLst>
              </a:tr>
            </a:tbl>
          </a:graphicData>
        </a:graphic>
      </p:graphicFrame>
      <p:graphicFrame>
        <p:nvGraphicFramePr>
          <p:cNvPr id="57" name="표 89">
            <a:extLst>
              <a:ext uri="{FF2B5EF4-FFF2-40B4-BE49-F238E27FC236}">
                <a16:creationId xmlns:a16="http://schemas.microsoft.com/office/drawing/2014/main" id="{AF154412-4324-5D4E-BE02-CB8F1FE510E6}"/>
              </a:ext>
            </a:extLst>
          </p:cNvPr>
          <p:cNvGraphicFramePr>
            <a:graphicFrameLocks noGrp="1"/>
          </p:cNvGraphicFramePr>
          <p:nvPr/>
        </p:nvGraphicFramePr>
        <p:xfrm>
          <a:off x="9845306" y="3250917"/>
          <a:ext cx="253476" cy="517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22938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27765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</a:tbl>
          </a:graphicData>
        </a:graphic>
      </p:graphicFrame>
      <p:graphicFrame>
        <p:nvGraphicFramePr>
          <p:cNvPr id="58" name="표 103">
            <a:extLst>
              <a:ext uri="{FF2B5EF4-FFF2-40B4-BE49-F238E27FC236}">
                <a16:creationId xmlns:a16="http://schemas.microsoft.com/office/drawing/2014/main" id="{E27058D8-FDCD-9C4D-A8D6-EAD4E6BD60A1}"/>
              </a:ext>
            </a:extLst>
          </p:cNvPr>
          <p:cNvGraphicFramePr>
            <a:graphicFrameLocks noGrp="1"/>
          </p:cNvGraphicFramePr>
          <p:nvPr/>
        </p:nvGraphicFramePr>
        <p:xfrm>
          <a:off x="10241674" y="3183276"/>
          <a:ext cx="253476" cy="646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22938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80629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27765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DEC11207-88A4-FE4C-AF81-4F0C84535B2F}"/>
              </a:ext>
            </a:extLst>
          </p:cNvPr>
          <p:cNvSpPr txBox="1"/>
          <p:nvPr/>
        </p:nvSpPr>
        <p:spPr>
          <a:xfrm>
            <a:off x="10607316" y="3341111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[2,</a:t>
            </a:r>
            <a:r>
              <a:rPr lang="ko-KR" altLang="en-US" sz="1600" dirty="0"/>
              <a:t> </a:t>
            </a:r>
            <a:r>
              <a:rPr lang="en-US" altLang="ko-KR" sz="1600" dirty="0"/>
              <a:t>3,</a:t>
            </a:r>
            <a:r>
              <a:rPr lang="ko-KR" altLang="en-US" sz="1600" dirty="0"/>
              <a:t> </a:t>
            </a:r>
            <a:r>
              <a:rPr lang="en-US" altLang="ko-KR" sz="1600" dirty="0"/>
              <a:t>4,</a:t>
            </a:r>
            <a:r>
              <a:rPr lang="ko-KR" altLang="en-US" sz="1600" dirty="0"/>
              <a:t> </a:t>
            </a:r>
            <a:r>
              <a:rPr lang="en-US" altLang="ko-KR" sz="1600" dirty="0"/>
              <a:t>5]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FBD086-299F-2C45-929C-FE20DF21F673}"/>
              </a:ext>
            </a:extLst>
          </p:cNvPr>
          <p:cNvSpPr txBox="1"/>
          <p:nvPr/>
        </p:nvSpPr>
        <p:spPr>
          <a:xfrm>
            <a:off x="10899534" y="303556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size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EE70B4-0196-B343-A588-19CFFEF04876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 </a:t>
            </a:r>
            <a:r>
              <a:rPr lang="ko-KR" altLang="en-US" sz="2000" b="1" dirty="0"/>
              <a:t>학습 모델</a:t>
            </a:r>
          </a:p>
        </p:txBody>
      </p:sp>
      <p:cxnSp>
        <p:nvCxnSpPr>
          <p:cNvPr id="29" name="직선 연결선[R] 21">
            <a:extLst>
              <a:ext uri="{FF2B5EF4-FFF2-40B4-BE49-F238E27FC236}">
                <a16:creationId xmlns:a16="http://schemas.microsoft.com/office/drawing/2014/main" id="{4BBA9E28-FDC0-C642-B5F6-A73885C782D0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5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1212</Words>
  <Application>Microsoft Macintosh PowerPoint</Application>
  <PresentationFormat>Widescreen</PresentationFormat>
  <Paragraphs>237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KoPub돋움체 Bold</vt:lpstr>
      <vt:lpstr>KoPub돋움체 Light</vt:lpstr>
      <vt:lpstr>KoPub돋움체 Medium</vt:lpstr>
      <vt:lpstr>맑은 고딕</vt:lpstr>
      <vt:lpstr>Arial</vt:lpstr>
      <vt:lpstr>Cambria Math</vt:lpstr>
      <vt:lpstr>PT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김하연</cp:lastModifiedBy>
  <cp:revision>629</cp:revision>
  <dcterms:created xsi:type="dcterms:W3CDTF">2017-10-17T05:04:17Z</dcterms:created>
  <dcterms:modified xsi:type="dcterms:W3CDTF">2019-08-22T13:08:28Z</dcterms:modified>
</cp:coreProperties>
</file>